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7" r:id="rId3"/>
    <p:sldId id="262" r:id="rId4"/>
    <p:sldId id="266" r:id="rId5"/>
    <p:sldId id="258" r:id="rId6"/>
    <p:sldId id="274" r:id="rId7"/>
    <p:sldId id="279" r:id="rId8"/>
    <p:sldId id="261" r:id="rId9"/>
    <p:sldId id="281" r:id="rId10"/>
    <p:sldId id="280" r:id="rId11"/>
    <p:sldId id="282" r:id="rId12"/>
    <p:sldId id="283" r:id="rId13"/>
    <p:sldId id="284" r:id="rId14"/>
    <p:sldId id="285" r:id="rId15"/>
    <p:sldId id="286" r:id="rId16"/>
    <p:sldId id="287" r:id="rId17"/>
    <p:sldId id="288" r:id="rId18"/>
    <p:sldId id="289" r:id="rId19"/>
    <p:sldId id="290" r:id="rId20"/>
    <p:sldId id="291" r:id="rId21"/>
    <p:sldId id="292" r:id="rId22"/>
    <p:sldId id="293" r:id="rId23"/>
    <p:sldId id="294" r:id="rId24"/>
    <p:sldId id="295" r:id="rId25"/>
    <p:sldId id="297" r:id="rId26"/>
    <p:sldId id="298" r:id="rId27"/>
    <p:sldId id="300" r:id="rId28"/>
    <p:sldId id="301" r:id="rId29"/>
    <p:sldId id="30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29" autoAdjust="0"/>
    <p:restoredTop sz="94712" autoAdjust="0"/>
  </p:normalViewPr>
  <p:slideViewPr>
    <p:cSldViewPr snapToGrid="0">
      <p:cViewPr varScale="1">
        <p:scale>
          <a:sx n="108" d="100"/>
          <a:sy n="108" d="100"/>
        </p:scale>
        <p:origin x="73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7585B-CB2D-4AF4-A99D-7D08AB2A3B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651C592-FEF9-43D4-8F4E-EE4C4BF73A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55B404-EFE9-4B7A-8258-34044D09DB26}"/>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9D544FC0-CBD7-4572-84A1-D749CCBEB5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3E6FF6-8B10-4BA6-85CD-65681E0536C2}"/>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4076195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AFDBC-EF8D-4E1E-BF74-B50D2B02C78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14DE40B-5CB1-47AA-8F5E-47BAAEB78B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DE4E683-B3DB-463D-ABA5-5A9624C6E5AA}"/>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79ACEFF0-9684-49FF-8C25-B2597E71950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DDB2DD0-8DE8-4A76-86D9-8EDE46B3AD2D}"/>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1711585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EF1BD7-5BBF-4178-861D-494D955CDD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CE2DC05-04A2-460A-BB87-EFBCE875DD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41F8474-E1F7-4E30-9AE9-16B141CD8155}"/>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B5B82FE4-7CB0-453E-979F-CBE00B04F0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D34B69-7751-4382-B86E-FBC310AB3F01}"/>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3444848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89F67-6620-493C-B4F8-E805C95FA8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B6221EF-94DF-4497-9FE7-B34460191A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4D22005-94D1-4847-AA91-759F8450A068}"/>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C1CF9D19-5A45-4E16-B0E9-B2609E5226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14C8AA0-DDAE-4747-8D40-9E80A7FC6EFA}"/>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1744791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EAF68-F3D9-4803-9314-57BCA75715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8914D636-1CA1-4773-B41C-B15F9D53C6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C6FD0A-3E16-484A-B6BF-B0B85DB1D89F}"/>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7B3726F6-9341-45FC-9131-97E87709EB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EBD962D-0CEB-48E2-A7CF-58B9A6242960}"/>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4123294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22B2E-B866-4B25-B4CE-F597CB036F4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13C005B-8D7A-494B-B0BF-427D742F92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A3B87D3-EC37-49B0-9988-A93ADAEF97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88C5F44-4424-45F6-9041-1E7D586D4F5E}"/>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6" name="Footer Placeholder 5">
            <a:extLst>
              <a:ext uri="{FF2B5EF4-FFF2-40B4-BE49-F238E27FC236}">
                <a16:creationId xmlns:a16="http://schemas.microsoft.com/office/drawing/2014/main" id="{5B8258E3-6658-4AE6-BF9B-D3D73CDFBF2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8FECD2E-67DF-43AB-9D3C-1EB37DDFAF88}"/>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352829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274C3-CE9D-467E-AB23-561362A35284}"/>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F624FA3-5AE9-41FC-BCE0-10615F825C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09FD69-3490-40F8-8C8A-B31525A4A3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D653E9D-406C-41B9-8717-00A41F9E37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D26B16-89EE-4E1B-9250-6DB4639858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B119C1E-2413-4AA4-A401-45CAFB6A7E34}"/>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8" name="Footer Placeholder 7">
            <a:extLst>
              <a:ext uri="{FF2B5EF4-FFF2-40B4-BE49-F238E27FC236}">
                <a16:creationId xmlns:a16="http://schemas.microsoft.com/office/drawing/2014/main" id="{2FB541F0-6FA1-40A6-8F00-5CCDBC2F2F6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5E9980F-D987-4132-9756-1C9A125114C1}"/>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4272193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86FFE-F69F-4932-967B-288D3C614B7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80E432C-BA20-4D32-8BF0-C7E9308965E1}"/>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4" name="Footer Placeholder 3">
            <a:extLst>
              <a:ext uri="{FF2B5EF4-FFF2-40B4-BE49-F238E27FC236}">
                <a16:creationId xmlns:a16="http://schemas.microsoft.com/office/drawing/2014/main" id="{9E7A4C2F-661F-4CCB-8B59-F4B99C4D299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B195BC0-951B-4184-BE6A-51874463F025}"/>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1731536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80A0D9-CAE5-4B6E-8FB6-2FC6DFEEA183}"/>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3" name="Footer Placeholder 2">
            <a:extLst>
              <a:ext uri="{FF2B5EF4-FFF2-40B4-BE49-F238E27FC236}">
                <a16:creationId xmlns:a16="http://schemas.microsoft.com/office/drawing/2014/main" id="{1C2C3EEA-133E-40FA-A375-0B27D110588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6D153C7-8D64-4732-82DA-321B7F54D26F}"/>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3539254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39264-A1F5-47EB-A601-9CC4E35A5A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08EA1C0-35B9-4CE9-900D-BD00835063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A6AA58F-8575-4FD8-8968-E033E0BE73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EEE0E8-2C85-47EE-A56E-9057D805A905}"/>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6" name="Footer Placeholder 5">
            <a:extLst>
              <a:ext uri="{FF2B5EF4-FFF2-40B4-BE49-F238E27FC236}">
                <a16:creationId xmlns:a16="http://schemas.microsoft.com/office/drawing/2014/main" id="{3280D1C8-A701-4A40-BAAA-57C6707DB17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EEA4B58-E713-4505-A68B-284440EE83F1}"/>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2985650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8FE90-FF8C-4F74-8AA6-CA49865F43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649A583-A0A8-4886-B6A4-38A1CA8A91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6861864-2186-45F3-B578-F95E4B2D0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A189AD-0285-4705-92A9-EDE25B500A1F}"/>
              </a:ext>
            </a:extLst>
          </p:cNvPr>
          <p:cNvSpPr>
            <a:spLocks noGrp="1"/>
          </p:cNvSpPr>
          <p:nvPr>
            <p:ph type="dt" sz="half" idx="10"/>
          </p:nvPr>
        </p:nvSpPr>
        <p:spPr/>
        <p:txBody>
          <a:bodyPr/>
          <a:lstStyle/>
          <a:p>
            <a:fld id="{23BDA9FD-DBC6-40A0-84C7-E1F41EBEF70F}" type="datetimeFigureOut">
              <a:rPr lang="en-GB" smtClean="0"/>
              <a:t>01/11/2019</a:t>
            </a:fld>
            <a:endParaRPr lang="en-GB"/>
          </a:p>
        </p:txBody>
      </p:sp>
      <p:sp>
        <p:nvSpPr>
          <p:cNvPr id="6" name="Footer Placeholder 5">
            <a:extLst>
              <a:ext uri="{FF2B5EF4-FFF2-40B4-BE49-F238E27FC236}">
                <a16:creationId xmlns:a16="http://schemas.microsoft.com/office/drawing/2014/main" id="{38B3BC97-46E0-48BB-B078-E7636D9F541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4CD7E26-38E3-4F83-B201-3536CEDC94A3}"/>
              </a:ext>
            </a:extLst>
          </p:cNvPr>
          <p:cNvSpPr>
            <a:spLocks noGrp="1"/>
          </p:cNvSpPr>
          <p:nvPr>
            <p:ph type="sldNum" sz="quarter" idx="12"/>
          </p:nvPr>
        </p:nvSpPr>
        <p:spPr/>
        <p:txBody>
          <a:bodyPr/>
          <a:lstStyle/>
          <a:p>
            <a:fld id="{89E07DEF-9C90-403E-987F-E49863D4B933}" type="slidenum">
              <a:rPr lang="en-GB" smtClean="0"/>
              <a:t>‹#›</a:t>
            </a:fld>
            <a:endParaRPr lang="en-GB"/>
          </a:p>
        </p:txBody>
      </p:sp>
    </p:spTree>
    <p:extLst>
      <p:ext uri="{BB962C8B-B14F-4D97-AF65-F5344CB8AC3E}">
        <p14:creationId xmlns:p14="http://schemas.microsoft.com/office/powerpoint/2010/main" val="736367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4A81F6-8335-4514-92CC-10525783BC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59DC878-D53F-4F36-95EC-40EDFE9E9D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5FBDF60-77CB-4676-A5EE-876F001E70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BDA9FD-DBC6-40A0-84C7-E1F41EBEF70F}" type="datetimeFigureOut">
              <a:rPr lang="en-GB" smtClean="0"/>
              <a:t>01/11/2019</a:t>
            </a:fld>
            <a:endParaRPr lang="en-GB"/>
          </a:p>
        </p:txBody>
      </p:sp>
      <p:sp>
        <p:nvSpPr>
          <p:cNvPr id="5" name="Footer Placeholder 4">
            <a:extLst>
              <a:ext uri="{FF2B5EF4-FFF2-40B4-BE49-F238E27FC236}">
                <a16:creationId xmlns:a16="http://schemas.microsoft.com/office/drawing/2014/main" id="{31FFF7F9-C3FE-4174-B99D-10DB2E305B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C3EEFA6-B689-42DC-A81C-750DD9B63C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E07DEF-9C90-403E-987F-E49863D4B933}" type="slidenum">
              <a:rPr lang="en-GB" smtClean="0"/>
              <a:t>‹#›</a:t>
            </a:fld>
            <a:endParaRPr lang="en-GB"/>
          </a:p>
        </p:txBody>
      </p:sp>
    </p:spTree>
    <p:extLst>
      <p:ext uri="{BB962C8B-B14F-4D97-AF65-F5344CB8AC3E}">
        <p14:creationId xmlns:p14="http://schemas.microsoft.com/office/powerpoint/2010/main" val="13374005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incompleteideas.net/book/bookdraft2017nov5.pdf" TargetMode="Externa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incompleteideas.net/book/bookdraft2017nov5.pdf" TargetMode="Externa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incompleteideas.net/book/bookdraft2017nov5.pdf" TargetMode="Externa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4.png"/><Relationship Id="rId7" Type="http://schemas.openxmlformats.org/officeDocument/2006/relationships/image" Target="../media/image36.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28.png"/><Relationship Id="rId4" Type="http://schemas.openxmlformats.org/officeDocument/2006/relationships/hyperlink" Target="http://incompleteideas.net/book/bookdraft2017nov5.pdf" TargetMode="External"/><Relationship Id="rId9"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incompleteideas.net/book/bookdraft2017nov5.pdf" TargetMode="Externa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incompleteideas.net/book/bookdraft2017nov5.pdf" TargetMode="External"/><Relationship Id="rId1" Type="http://schemas.openxmlformats.org/officeDocument/2006/relationships/slideLayout" Target="../slideLayouts/slideLayout2.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ED4F891-E19C-4B62-9841-3EA42D89D7EC}"/>
              </a:ext>
            </a:extLst>
          </p:cNvPr>
          <p:cNvPicPr>
            <a:picLocks noChangeAspect="1"/>
          </p:cNvPicPr>
          <p:nvPr/>
        </p:nvPicPr>
        <p:blipFill>
          <a:blip r:embed="rId2"/>
          <a:stretch>
            <a:fillRect/>
          </a:stretch>
        </p:blipFill>
        <p:spPr>
          <a:xfrm>
            <a:off x="8411245" y="141729"/>
            <a:ext cx="3745706" cy="2131631"/>
          </a:xfrm>
          <a:prstGeom prst="rect">
            <a:avLst/>
          </a:prstGeom>
        </p:spPr>
      </p:pic>
      <p:sp>
        <p:nvSpPr>
          <p:cNvPr id="2" name="Title 1">
            <a:extLst>
              <a:ext uri="{FF2B5EF4-FFF2-40B4-BE49-F238E27FC236}">
                <a16:creationId xmlns:a16="http://schemas.microsoft.com/office/drawing/2014/main" id="{A75AFC7D-0D52-4EFA-B145-CB0E5058ACCC}"/>
              </a:ext>
            </a:extLst>
          </p:cNvPr>
          <p:cNvSpPr>
            <a:spLocks noGrp="1"/>
          </p:cNvSpPr>
          <p:nvPr>
            <p:ph type="ctrTitle"/>
          </p:nvPr>
        </p:nvSpPr>
        <p:spPr>
          <a:xfrm>
            <a:off x="1524000" y="1704975"/>
            <a:ext cx="9144000" cy="2387600"/>
          </a:xfrm>
        </p:spPr>
        <p:txBody>
          <a:bodyPr>
            <a:normAutofit/>
          </a:bodyPr>
          <a:lstStyle/>
          <a:p>
            <a:r>
              <a:rPr lang="en-GB" sz="4800" dirty="0"/>
              <a:t>Modelling methods in the MESI-STRAT project</a:t>
            </a:r>
          </a:p>
        </p:txBody>
      </p:sp>
      <p:sp>
        <p:nvSpPr>
          <p:cNvPr id="3" name="Subtitle 2">
            <a:extLst>
              <a:ext uri="{FF2B5EF4-FFF2-40B4-BE49-F238E27FC236}">
                <a16:creationId xmlns:a16="http://schemas.microsoft.com/office/drawing/2014/main" id="{A3D454B4-EE80-4CE7-949F-B630993E1BAC}"/>
              </a:ext>
            </a:extLst>
          </p:cNvPr>
          <p:cNvSpPr>
            <a:spLocks noGrp="1"/>
          </p:cNvSpPr>
          <p:nvPr>
            <p:ph type="subTitle" idx="1"/>
          </p:nvPr>
        </p:nvSpPr>
        <p:spPr>
          <a:xfrm>
            <a:off x="1390650" y="4175599"/>
            <a:ext cx="9144000" cy="1655762"/>
          </a:xfrm>
        </p:spPr>
        <p:txBody>
          <a:bodyPr/>
          <a:lstStyle/>
          <a:p>
            <a:r>
              <a:rPr lang="en-GB" dirty="0"/>
              <a:t>Dr Ciaran Welsh</a:t>
            </a:r>
          </a:p>
          <a:p>
            <a:r>
              <a:rPr lang="en-GB" dirty="0"/>
              <a:t>Newcastle University</a:t>
            </a:r>
          </a:p>
        </p:txBody>
      </p:sp>
      <p:grpSp>
        <p:nvGrpSpPr>
          <p:cNvPr id="6" name="Group 5">
            <a:extLst>
              <a:ext uri="{FF2B5EF4-FFF2-40B4-BE49-F238E27FC236}">
                <a16:creationId xmlns:a16="http://schemas.microsoft.com/office/drawing/2014/main" id="{2D727E4C-BFB2-4C73-83D8-BD992F8A5997}"/>
              </a:ext>
            </a:extLst>
          </p:cNvPr>
          <p:cNvGrpSpPr/>
          <p:nvPr/>
        </p:nvGrpSpPr>
        <p:grpSpPr>
          <a:xfrm>
            <a:off x="2906515" y="901986"/>
            <a:ext cx="5837435" cy="1571624"/>
            <a:chOff x="3084695" y="501300"/>
            <a:chExt cx="4871918" cy="1332652"/>
          </a:xfrm>
        </p:grpSpPr>
        <p:pic>
          <p:nvPicPr>
            <p:cNvPr id="4" name="Picture 3">
              <a:extLst>
                <a:ext uri="{FF2B5EF4-FFF2-40B4-BE49-F238E27FC236}">
                  <a16:creationId xmlns:a16="http://schemas.microsoft.com/office/drawing/2014/main" id="{D28AD542-DA34-4F7C-BC78-9C86CB4F2E52}"/>
                </a:ext>
              </a:extLst>
            </p:cNvPr>
            <p:cNvPicPr>
              <a:picLocks noChangeAspect="1"/>
            </p:cNvPicPr>
            <p:nvPr/>
          </p:nvPicPr>
          <p:blipFill>
            <a:blip r:embed="rId3"/>
            <a:stretch>
              <a:fillRect/>
            </a:stretch>
          </p:blipFill>
          <p:spPr>
            <a:xfrm>
              <a:off x="3084695" y="501300"/>
              <a:ext cx="4399910" cy="1317030"/>
            </a:xfrm>
            <a:prstGeom prst="rect">
              <a:avLst/>
            </a:prstGeom>
          </p:spPr>
        </p:pic>
        <p:sp>
          <p:nvSpPr>
            <p:cNvPr id="5" name="TextBox 4">
              <a:extLst>
                <a:ext uri="{FF2B5EF4-FFF2-40B4-BE49-F238E27FC236}">
                  <a16:creationId xmlns:a16="http://schemas.microsoft.com/office/drawing/2014/main" id="{42F37E56-86AA-41DD-B167-2F827F0FF64D}"/>
                </a:ext>
              </a:extLst>
            </p:cNvPr>
            <p:cNvSpPr txBox="1"/>
            <p:nvPr/>
          </p:nvSpPr>
          <p:spPr>
            <a:xfrm>
              <a:off x="4096139" y="1483567"/>
              <a:ext cx="3860474" cy="350385"/>
            </a:xfrm>
            <a:prstGeom prst="rect">
              <a:avLst/>
            </a:prstGeom>
            <a:noFill/>
          </p:spPr>
          <p:txBody>
            <a:bodyPr wrap="square" rtlCol="0">
              <a:spAutoFit/>
            </a:bodyPr>
            <a:lstStyle/>
            <a:p>
              <a:r>
                <a:rPr lang="en-GB" dirty="0">
                  <a:solidFill>
                    <a:srgbClr val="FF0000"/>
                  </a:solidFill>
                </a:rPr>
                <a:t>Me</a:t>
              </a:r>
              <a:r>
                <a:rPr lang="en-GB" dirty="0"/>
                <a:t>tabolic </a:t>
              </a:r>
              <a:r>
                <a:rPr lang="en-GB" dirty="0">
                  <a:solidFill>
                    <a:srgbClr val="FF0000"/>
                  </a:solidFill>
                </a:rPr>
                <a:t>Si</a:t>
              </a:r>
              <a:r>
                <a:rPr lang="en-GB" dirty="0"/>
                <a:t>gnalling </a:t>
              </a:r>
              <a:r>
                <a:rPr lang="en-GB" dirty="0">
                  <a:solidFill>
                    <a:srgbClr val="FF0000"/>
                  </a:solidFill>
                </a:rPr>
                <a:t>Strat</a:t>
              </a:r>
              <a:r>
                <a:rPr lang="en-GB" dirty="0"/>
                <a:t>ification</a:t>
              </a:r>
            </a:p>
          </p:txBody>
        </p:sp>
      </p:grpSp>
      <p:pic>
        <p:nvPicPr>
          <p:cNvPr id="7" name="Picture 6">
            <a:extLst>
              <a:ext uri="{FF2B5EF4-FFF2-40B4-BE49-F238E27FC236}">
                <a16:creationId xmlns:a16="http://schemas.microsoft.com/office/drawing/2014/main" id="{6A672F77-BA6D-4CE2-8EC2-BFFA3B9971C5}"/>
              </a:ext>
            </a:extLst>
          </p:cNvPr>
          <p:cNvPicPr>
            <a:picLocks noChangeAspect="1"/>
          </p:cNvPicPr>
          <p:nvPr/>
        </p:nvPicPr>
        <p:blipFill>
          <a:blip r:embed="rId4"/>
          <a:stretch>
            <a:fillRect/>
          </a:stretch>
        </p:blipFill>
        <p:spPr>
          <a:xfrm>
            <a:off x="52981" y="5422195"/>
            <a:ext cx="3005138" cy="962887"/>
          </a:xfrm>
          <a:prstGeom prst="rect">
            <a:avLst/>
          </a:prstGeom>
        </p:spPr>
      </p:pic>
      <p:pic>
        <p:nvPicPr>
          <p:cNvPr id="8" name="Picture 7">
            <a:extLst>
              <a:ext uri="{FF2B5EF4-FFF2-40B4-BE49-F238E27FC236}">
                <a16:creationId xmlns:a16="http://schemas.microsoft.com/office/drawing/2014/main" id="{AB78A409-13C7-4657-9D92-F9956E86C9E8}"/>
              </a:ext>
            </a:extLst>
          </p:cNvPr>
          <p:cNvPicPr>
            <a:picLocks noChangeAspect="1"/>
          </p:cNvPicPr>
          <p:nvPr/>
        </p:nvPicPr>
        <p:blipFill>
          <a:blip r:embed="rId5"/>
          <a:stretch>
            <a:fillRect/>
          </a:stretch>
        </p:blipFill>
        <p:spPr>
          <a:xfrm>
            <a:off x="211688" y="3963840"/>
            <a:ext cx="2846431" cy="1249984"/>
          </a:xfrm>
          <a:prstGeom prst="rect">
            <a:avLst/>
          </a:prstGeom>
        </p:spPr>
      </p:pic>
      <p:pic>
        <p:nvPicPr>
          <p:cNvPr id="9" name="Picture 8">
            <a:extLst>
              <a:ext uri="{FF2B5EF4-FFF2-40B4-BE49-F238E27FC236}">
                <a16:creationId xmlns:a16="http://schemas.microsoft.com/office/drawing/2014/main" id="{02761EFE-FEF1-46A6-9F33-94CFCC35FF81}"/>
              </a:ext>
            </a:extLst>
          </p:cNvPr>
          <p:cNvPicPr>
            <a:picLocks noChangeAspect="1"/>
          </p:cNvPicPr>
          <p:nvPr/>
        </p:nvPicPr>
        <p:blipFill>
          <a:blip r:embed="rId6"/>
          <a:stretch>
            <a:fillRect/>
          </a:stretch>
        </p:blipFill>
        <p:spPr>
          <a:xfrm>
            <a:off x="7767044" y="5317420"/>
            <a:ext cx="4105275" cy="1123950"/>
          </a:xfrm>
          <a:prstGeom prst="rect">
            <a:avLst/>
          </a:prstGeom>
        </p:spPr>
      </p:pic>
      <p:pic>
        <p:nvPicPr>
          <p:cNvPr id="10" name="Picture 9">
            <a:extLst>
              <a:ext uri="{FF2B5EF4-FFF2-40B4-BE49-F238E27FC236}">
                <a16:creationId xmlns:a16="http://schemas.microsoft.com/office/drawing/2014/main" id="{EEF2151A-D781-4894-9D40-B76DE9F68A52}"/>
              </a:ext>
            </a:extLst>
          </p:cNvPr>
          <p:cNvPicPr>
            <a:picLocks noChangeAspect="1"/>
          </p:cNvPicPr>
          <p:nvPr/>
        </p:nvPicPr>
        <p:blipFill>
          <a:blip r:embed="rId7"/>
          <a:stretch>
            <a:fillRect/>
          </a:stretch>
        </p:blipFill>
        <p:spPr>
          <a:xfrm>
            <a:off x="3422153" y="5422195"/>
            <a:ext cx="3848100" cy="1019175"/>
          </a:xfrm>
          <a:prstGeom prst="rect">
            <a:avLst/>
          </a:prstGeom>
        </p:spPr>
      </p:pic>
      <p:pic>
        <p:nvPicPr>
          <p:cNvPr id="12" name="Picture 11">
            <a:extLst>
              <a:ext uri="{FF2B5EF4-FFF2-40B4-BE49-F238E27FC236}">
                <a16:creationId xmlns:a16="http://schemas.microsoft.com/office/drawing/2014/main" id="{10BDAC70-1286-48C1-A43F-02E7E9C3A60D}"/>
              </a:ext>
            </a:extLst>
          </p:cNvPr>
          <p:cNvPicPr>
            <a:picLocks noChangeAspect="1"/>
          </p:cNvPicPr>
          <p:nvPr/>
        </p:nvPicPr>
        <p:blipFill>
          <a:blip r:embed="rId8"/>
          <a:stretch>
            <a:fillRect/>
          </a:stretch>
        </p:blipFill>
        <p:spPr>
          <a:xfrm>
            <a:off x="296819" y="314438"/>
            <a:ext cx="2104871" cy="819639"/>
          </a:xfrm>
          <a:prstGeom prst="rect">
            <a:avLst/>
          </a:prstGeom>
        </p:spPr>
      </p:pic>
      <p:pic>
        <p:nvPicPr>
          <p:cNvPr id="13" name="Picture 12">
            <a:extLst>
              <a:ext uri="{FF2B5EF4-FFF2-40B4-BE49-F238E27FC236}">
                <a16:creationId xmlns:a16="http://schemas.microsoft.com/office/drawing/2014/main" id="{23676255-A7D1-4161-9331-D5FFBFD56284}"/>
              </a:ext>
            </a:extLst>
          </p:cNvPr>
          <p:cNvPicPr>
            <a:picLocks noChangeAspect="1"/>
          </p:cNvPicPr>
          <p:nvPr/>
        </p:nvPicPr>
        <p:blipFill>
          <a:blip r:embed="rId9"/>
          <a:stretch>
            <a:fillRect/>
          </a:stretch>
        </p:blipFill>
        <p:spPr>
          <a:xfrm>
            <a:off x="10638957" y="2655854"/>
            <a:ext cx="1233362" cy="1181101"/>
          </a:xfrm>
          <a:prstGeom prst="rect">
            <a:avLst/>
          </a:prstGeom>
        </p:spPr>
      </p:pic>
      <p:pic>
        <p:nvPicPr>
          <p:cNvPr id="15" name="Picture 14">
            <a:extLst>
              <a:ext uri="{FF2B5EF4-FFF2-40B4-BE49-F238E27FC236}">
                <a16:creationId xmlns:a16="http://schemas.microsoft.com/office/drawing/2014/main" id="{AD05B4B2-F368-4735-A700-6F54C14A80C9}"/>
              </a:ext>
            </a:extLst>
          </p:cNvPr>
          <p:cNvPicPr>
            <a:picLocks noChangeAspect="1"/>
          </p:cNvPicPr>
          <p:nvPr/>
        </p:nvPicPr>
        <p:blipFill>
          <a:blip r:embed="rId10"/>
          <a:stretch>
            <a:fillRect/>
          </a:stretch>
        </p:blipFill>
        <p:spPr>
          <a:xfrm>
            <a:off x="296819" y="1488210"/>
            <a:ext cx="1558974" cy="1446775"/>
          </a:xfrm>
          <a:prstGeom prst="rect">
            <a:avLst/>
          </a:prstGeom>
        </p:spPr>
      </p:pic>
      <p:pic>
        <p:nvPicPr>
          <p:cNvPr id="16" name="Picture 15">
            <a:extLst>
              <a:ext uri="{FF2B5EF4-FFF2-40B4-BE49-F238E27FC236}">
                <a16:creationId xmlns:a16="http://schemas.microsoft.com/office/drawing/2014/main" id="{44E7340B-6E3A-4D44-95ED-EE8159F9ACC0}"/>
              </a:ext>
            </a:extLst>
          </p:cNvPr>
          <p:cNvPicPr>
            <a:picLocks noChangeAspect="1"/>
          </p:cNvPicPr>
          <p:nvPr/>
        </p:nvPicPr>
        <p:blipFill>
          <a:blip r:embed="rId11"/>
          <a:stretch>
            <a:fillRect/>
          </a:stretch>
        </p:blipFill>
        <p:spPr>
          <a:xfrm>
            <a:off x="8814794" y="4199413"/>
            <a:ext cx="3057525" cy="1038225"/>
          </a:xfrm>
          <a:prstGeom prst="rect">
            <a:avLst/>
          </a:prstGeom>
        </p:spPr>
      </p:pic>
      <p:pic>
        <p:nvPicPr>
          <p:cNvPr id="11" name="Picture 10">
            <a:extLst>
              <a:ext uri="{FF2B5EF4-FFF2-40B4-BE49-F238E27FC236}">
                <a16:creationId xmlns:a16="http://schemas.microsoft.com/office/drawing/2014/main" id="{3A6EB366-9747-4EA7-8D2D-C61611353E00}"/>
              </a:ext>
            </a:extLst>
          </p:cNvPr>
          <p:cNvPicPr>
            <a:picLocks noChangeAspect="1"/>
          </p:cNvPicPr>
          <p:nvPr/>
        </p:nvPicPr>
        <p:blipFill>
          <a:blip r:embed="rId12"/>
          <a:stretch>
            <a:fillRect/>
          </a:stretch>
        </p:blipFill>
        <p:spPr>
          <a:xfrm>
            <a:off x="620484" y="3246404"/>
            <a:ext cx="579852" cy="562543"/>
          </a:xfrm>
          <a:prstGeom prst="rect">
            <a:avLst/>
          </a:prstGeom>
        </p:spPr>
      </p:pic>
    </p:spTree>
    <p:extLst>
      <p:ext uri="{BB962C8B-B14F-4D97-AF65-F5344CB8AC3E}">
        <p14:creationId xmlns:p14="http://schemas.microsoft.com/office/powerpoint/2010/main" val="349593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69556-18CF-4253-BD01-B32642DA172C}"/>
              </a:ext>
            </a:extLst>
          </p:cNvPr>
          <p:cNvSpPr>
            <a:spLocks noGrp="1"/>
          </p:cNvSpPr>
          <p:nvPr>
            <p:ph type="title"/>
          </p:nvPr>
        </p:nvSpPr>
        <p:spPr/>
        <p:txBody>
          <a:bodyPr/>
          <a:lstStyle/>
          <a:p>
            <a:r>
              <a:rPr lang="en-GB" dirty="0"/>
              <a:t>Future directions</a:t>
            </a:r>
          </a:p>
        </p:txBody>
      </p:sp>
      <p:sp>
        <p:nvSpPr>
          <p:cNvPr id="3" name="Content Placeholder 2">
            <a:extLst>
              <a:ext uri="{FF2B5EF4-FFF2-40B4-BE49-F238E27FC236}">
                <a16:creationId xmlns:a16="http://schemas.microsoft.com/office/drawing/2014/main" id="{FD9D861E-417B-4F25-923A-DB898B85832B}"/>
              </a:ext>
            </a:extLst>
          </p:cNvPr>
          <p:cNvSpPr>
            <a:spLocks noGrp="1"/>
          </p:cNvSpPr>
          <p:nvPr>
            <p:ph idx="1"/>
          </p:nvPr>
        </p:nvSpPr>
        <p:spPr/>
        <p:txBody>
          <a:bodyPr/>
          <a:lstStyle/>
          <a:p>
            <a:r>
              <a:rPr lang="en-GB" dirty="0"/>
              <a:t>Enable steady state blocks</a:t>
            </a:r>
          </a:p>
          <a:p>
            <a:r>
              <a:rPr lang="en-GB" dirty="0"/>
              <a:t>Enable sensitivity blocks</a:t>
            </a:r>
          </a:p>
          <a:p>
            <a:r>
              <a:rPr lang="en-GB" dirty="0"/>
              <a:t>Enable dose response blocks</a:t>
            </a:r>
          </a:p>
          <a:p>
            <a:r>
              <a:rPr lang="en-GB" dirty="0"/>
              <a:t>Enable qualitative features to be queried</a:t>
            </a:r>
          </a:p>
          <a:p>
            <a:pPr lvl="1"/>
            <a:r>
              <a:rPr lang="en-GB" dirty="0"/>
              <a:t>Hyperbolic, sigmoidal, transient, directional (i.e. up or down)</a:t>
            </a:r>
          </a:p>
          <a:p>
            <a:pPr lvl="2"/>
            <a:r>
              <a:rPr lang="en-GB" dirty="0"/>
              <a:t>i.e.: `obs1: hyperbolic up A[S]`</a:t>
            </a:r>
          </a:p>
          <a:p>
            <a:pPr lvl="1"/>
            <a:r>
              <a:rPr lang="en-GB" dirty="0"/>
              <a:t>Could be done with a classification model (NN, RF, SVM?)</a:t>
            </a:r>
          </a:p>
          <a:p>
            <a:pPr lvl="1"/>
            <a:r>
              <a:rPr lang="en-GB" dirty="0"/>
              <a:t>But may be impossible to generalise to every situation? </a:t>
            </a:r>
          </a:p>
          <a:p>
            <a:pPr marL="0" indent="0">
              <a:buNone/>
            </a:pPr>
            <a:endParaRPr lang="en-GB" dirty="0"/>
          </a:p>
        </p:txBody>
      </p:sp>
    </p:spTree>
    <p:extLst>
      <p:ext uri="{BB962C8B-B14F-4D97-AF65-F5344CB8AC3E}">
        <p14:creationId xmlns:p14="http://schemas.microsoft.com/office/powerpoint/2010/main" val="4278695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73B6-247C-479F-8F78-6C26ADF4E86E}"/>
              </a:ext>
            </a:extLst>
          </p:cNvPr>
          <p:cNvSpPr>
            <a:spLocks noGrp="1"/>
          </p:cNvSpPr>
          <p:nvPr>
            <p:ph type="title"/>
          </p:nvPr>
        </p:nvSpPr>
        <p:spPr>
          <a:xfrm>
            <a:off x="587229" y="365125"/>
            <a:ext cx="10766571" cy="733833"/>
          </a:xfrm>
        </p:spPr>
        <p:txBody>
          <a:bodyPr/>
          <a:lstStyle/>
          <a:p>
            <a:r>
              <a:rPr lang="en-GB" dirty="0"/>
              <a:t>The transfer model</a:t>
            </a:r>
          </a:p>
        </p:txBody>
      </p:sp>
      <p:sp>
        <p:nvSpPr>
          <p:cNvPr id="3" name="Content Placeholder 2">
            <a:extLst>
              <a:ext uri="{FF2B5EF4-FFF2-40B4-BE49-F238E27FC236}">
                <a16:creationId xmlns:a16="http://schemas.microsoft.com/office/drawing/2014/main" id="{FA4F3450-DB87-4BD8-B529-16864A1433F6}"/>
              </a:ext>
            </a:extLst>
          </p:cNvPr>
          <p:cNvSpPr>
            <a:spLocks noGrp="1"/>
          </p:cNvSpPr>
          <p:nvPr>
            <p:ph idx="1"/>
          </p:nvPr>
        </p:nvSpPr>
        <p:spPr>
          <a:xfrm>
            <a:off x="377505" y="1283516"/>
            <a:ext cx="11526473" cy="5427677"/>
          </a:xfrm>
        </p:spPr>
        <p:txBody>
          <a:bodyPr>
            <a:normAutofit fontScale="77500" lnSpcReduction="20000"/>
          </a:bodyPr>
          <a:lstStyle/>
          <a:p>
            <a:r>
              <a:rPr lang="en-GB" sz="2600" dirty="0"/>
              <a:t>Kathrin has a hypothesis. </a:t>
            </a:r>
          </a:p>
          <a:p>
            <a:pPr lvl="1"/>
            <a:r>
              <a:rPr lang="en-GB" sz="2300" dirty="0"/>
              <a:t>Given two data sets A and B representing the same observables measured but in two different cell lines </a:t>
            </a:r>
          </a:p>
          <a:p>
            <a:pPr lvl="2"/>
            <a:r>
              <a:rPr lang="en-GB" sz="1800" dirty="0"/>
              <a:t>Observables such as AktpT308</a:t>
            </a:r>
          </a:p>
          <a:p>
            <a:pPr lvl="1"/>
            <a:r>
              <a:rPr lang="en-GB" sz="2300" dirty="0"/>
              <a:t>If you calibrate an ODE model representing the PI3K system to dataset A, is it possible to use the initial concentrations of dataset B to reproduce the dynamics of cell line B? </a:t>
            </a:r>
          </a:p>
          <a:p>
            <a:pPr lvl="1"/>
            <a:r>
              <a:rPr lang="en-GB" sz="2300" dirty="0"/>
              <a:t>With scepticism, I have tried this several times now and I’ve not been able to get it to work (as I predicted)</a:t>
            </a:r>
          </a:p>
          <a:p>
            <a:r>
              <a:rPr lang="en-GB" sz="2600" dirty="0"/>
              <a:t>There are some major issues with this idea</a:t>
            </a:r>
          </a:p>
          <a:p>
            <a:pPr marL="914400" lvl="1" indent="-457200">
              <a:buFont typeface="+mj-lt"/>
              <a:buAutoNum type="arabicPeriod"/>
            </a:pPr>
            <a:r>
              <a:rPr lang="en-GB" dirty="0"/>
              <a:t>Identifiability. </a:t>
            </a:r>
          </a:p>
          <a:p>
            <a:pPr lvl="2"/>
            <a:r>
              <a:rPr lang="en-GB" dirty="0"/>
              <a:t>The assumption is that were able to fully calibrate a model with what actually is quite a limited dataset (despite being a huge amount of work experimentally). </a:t>
            </a:r>
          </a:p>
          <a:p>
            <a:pPr lvl="2"/>
            <a:r>
              <a:rPr lang="en-GB" dirty="0"/>
              <a:t>This is </a:t>
            </a:r>
            <a:r>
              <a:rPr lang="en-GB" b="1" u="sng" dirty="0"/>
              <a:t>NOT</a:t>
            </a:r>
            <a:r>
              <a:rPr lang="en-GB" dirty="0"/>
              <a:t> the case. Imprecision regarding model parameters directly impedes the transfer problem</a:t>
            </a:r>
          </a:p>
          <a:p>
            <a:pPr marL="914400" lvl="1" indent="-457200">
              <a:buFont typeface="+mj-lt"/>
              <a:buAutoNum type="arabicPeriod"/>
            </a:pPr>
            <a:r>
              <a:rPr lang="en-GB" dirty="0"/>
              <a:t>Relative data. </a:t>
            </a:r>
          </a:p>
          <a:p>
            <a:pPr lvl="2"/>
            <a:r>
              <a:rPr lang="en-GB" dirty="0"/>
              <a:t>ODE models work because they allow us to </a:t>
            </a:r>
            <a:r>
              <a:rPr lang="en-GB" b="1" dirty="0"/>
              <a:t>quantitatively </a:t>
            </a:r>
            <a:r>
              <a:rPr lang="en-GB" dirty="0"/>
              <a:t>capture the </a:t>
            </a:r>
            <a:r>
              <a:rPr lang="en-GB" b="1" dirty="0"/>
              <a:t>relationship </a:t>
            </a:r>
            <a:r>
              <a:rPr lang="en-GB" dirty="0"/>
              <a:t>between </a:t>
            </a:r>
            <a:r>
              <a:rPr lang="en-GB" b="1" dirty="0"/>
              <a:t>interacting </a:t>
            </a:r>
            <a:r>
              <a:rPr lang="en-GB" dirty="0"/>
              <a:t>parts of a network. </a:t>
            </a:r>
          </a:p>
          <a:p>
            <a:pPr lvl="2"/>
            <a:r>
              <a:rPr lang="en-GB" dirty="0"/>
              <a:t>Relative (i.e. semi-quantitative) data is not ideal but can still be used to calibrate an ODE model – you have to make weak assumptions that cause you to make weaker predictions.</a:t>
            </a:r>
          </a:p>
          <a:p>
            <a:pPr lvl="3"/>
            <a:r>
              <a:rPr lang="en-GB" dirty="0"/>
              <a:t>i.e. assumptions such as: working in arbitrary units, use of nuisance parameters for estimating real quantitates. </a:t>
            </a:r>
          </a:p>
          <a:p>
            <a:pPr lvl="2"/>
            <a:r>
              <a:rPr lang="en-GB" dirty="0"/>
              <a:t>But for a transfer problem like this, we can’t make these weak assumptions. </a:t>
            </a:r>
          </a:p>
          <a:p>
            <a:pPr lvl="3"/>
            <a:r>
              <a:rPr lang="en-GB" dirty="0"/>
              <a:t>If we work in arbitrary units then the </a:t>
            </a:r>
            <a:r>
              <a:rPr lang="en-GB" b="1" dirty="0"/>
              <a:t>quantitative relationship </a:t>
            </a:r>
            <a:r>
              <a:rPr lang="en-GB" dirty="0"/>
              <a:t>between </a:t>
            </a:r>
            <a:r>
              <a:rPr lang="en-GB" b="1" dirty="0"/>
              <a:t>interacting </a:t>
            </a:r>
            <a:r>
              <a:rPr lang="en-GB" dirty="0"/>
              <a:t>proteins is not captured and the model wont generalise well to new data. </a:t>
            </a:r>
          </a:p>
          <a:p>
            <a:pPr lvl="3"/>
            <a:r>
              <a:rPr lang="en-GB" dirty="0"/>
              <a:t>If we try to estimate real quantities, then we need to make them good estimates because … well because of the “shit in – shit out” principle. </a:t>
            </a:r>
          </a:p>
        </p:txBody>
      </p:sp>
    </p:spTree>
    <p:extLst>
      <p:ext uri="{BB962C8B-B14F-4D97-AF65-F5344CB8AC3E}">
        <p14:creationId xmlns:p14="http://schemas.microsoft.com/office/powerpoint/2010/main" val="712761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46892C-157D-491A-81D7-32866F0331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4772" y="86541"/>
            <a:ext cx="9652538" cy="6684917"/>
          </a:xfrm>
          <a:prstGeom prst="rect">
            <a:avLst/>
          </a:prstGeom>
        </p:spPr>
      </p:pic>
    </p:spTree>
    <p:extLst>
      <p:ext uri="{BB962C8B-B14F-4D97-AF65-F5344CB8AC3E}">
        <p14:creationId xmlns:p14="http://schemas.microsoft.com/office/powerpoint/2010/main" val="1157442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BC05E-5CD2-440E-A513-063A136B1F0B}"/>
              </a:ext>
            </a:extLst>
          </p:cNvPr>
          <p:cNvSpPr>
            <a:spLocks noGrp="1"/>
          </p:cNvSpPr>
          <p:nvPr>
            <p:ph type="title"/>
          </p:nvPr>
        </p:nvSpPr>
        <p:spPr>
          <a:xfrm>
            <a:off x="838200" y="130233"/>
            <a:ext cx="10515600" cy="733833"/>
          </a:xfrm>
        </p:spPr>
        <p:txBody>
          <a:bodyPr/>
          <a:lstStyle/>
          <a:p>
            <a:r>
              <a:rPr lang="en-GB" dirty="0"/>
              <a:t>Random Initial Concentrations</a:t>
            </a:r>
          </a:p>
        </p:txBody>
      </p:sp>
      <p:sp>
        <p:nvSpPr>
          <p:cNvPr id="3" name="Content Placeholder 2">
            <a:extLst>
              <a:ext uri="{FF2B5EF4-FFF2-40B4-BE49-F238E27FC236}">
                <a16:creationId xmlns:a16="http://schemas.microsoft.com/office/drawing/2014/main" id="{FED0781A-C681-44B8-98DA-9D6C45EF8C81}"/>
              </a:ext>
            </a:extLst>
          </p:cNvPr>
          <p:cNvSpPr>
            <a:spLocks noGrp="1"/>
          </p:cNvSpPr>
          <p:nvPr>
            <p:ph idx="1"/>
          </p:nvPr>
        </p:nvSpPr>
        <p:spPr>
          <a:xfrm>
            <a:off x="678809" y="944781"/>
            <a:ext cx="10515600" cy="4351338"/>
          </a:xfrm>
        </p:spPr>
        <p:txBody>
          <a:bodyPr/>
          <a:lstStyle/>
          <a:p>
            <a:r>
              <a:rPr lang="en-GB" dirty="0"/>
              <a:t>A theoretical way to investigate the feasibility of this problem may be to look at a network’s behaviour given random initial concentration parameters.</a:t>
            </a:r>
          </a:p>
          <a:p>
            <a:r>
              <a:rPr lang="en-GB" dirty="0"/>
              <a:t>The hypothesis is that model trajectories can only exhibit a finite number of qualitative behaviours. </a:t>
            </a:r>
          </a:p>
          <a:p>
            <a:r>
              <a:rPr lang="en-GB" dirty="0"/>
              <a:t>Therefore, it may be possible to perform many simulations from random initial concentrations and then cluster the resulting time series objects</a:t>
            </a:r>
          </a:p>
          <a:p>
            <a:r>
              <a:rPr lang="en-GB" dirty="0"/>
              <a:t>I wrote some code to test this hypothesis</a:t>
            </a:r>
          </a:p>
          <a:p>
            <a:endParaRPr lang="en-GB" dirty="0"/>
          </a:p>
        </p:txBody>
      </p:sp>
    </p:spTree>
    <p:extLst>
      <p:ext uri="{BB962C8B-B14F-4D97-AF65-F5344CB8AC3E}">
        <p14:creationId xmlns:p14="http://schemas.microsoft.com/office/powerpoint/2010/main" val="1319787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DB9B4701-A701-43ED-B5A1-AC0FBC72A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62738" y="1124094"/>
            <a:ext cx="7715250" cy="5514975"/>
          </a:xfrm>
          <a:prstGeom prst="rect">
            <a:avLst/>
          </a:prstGeom>
        </p:spPr>
      </p:pic>
      <p:sp>
        <p:nvSpPr>
          <p:cNvPr id="2" name="Title 1">
            <a:extLst>
              <a:ext uri="{FF2B5EF4-FFF2-40B4-BE49-F238E27FC236}">
                <a16:creationId xmlns:a16="http://schemas.microsoft.com/office/drawing/2014/main" id="{D70BC05E-5CD2-440E-A513-063A136B1F0B}"/>
              </a:ext>
            </a:extLst>
          </p:cNvPr>
          <p:cNvSpPr>
            <a:spLocks noGrp="1"/>
          </p:cNvSpPr>
          <p:nvPr>
            <p:ph type="title"/>
          </p:nvPr>
        </p:nvSpPr>
        <p:spPr>
          <a:xfrm>
            <a:off x="838200" y="130233"/>
            <a:ext cx="10515600" cy="733833"/>
          </a:xfrm>
        </p:spPr>
        <p:txBody>
          <a:bodyPr/>
          <a:lstStyle/>
          <a:p>
            <a:r>
              <a:rPr lang="en-GB" dirty="0"/>
              <a:t>Random Initial Concentrations</a:t>
            </a:r>
          </a:p>
        </p:txBody>
      </p:sp>
      <p:sp>
        <p:nvSpPr>
          <p:cNvPr id="3" name="Content Placeholder 2">
            <a:extLst>
              <a:ext uri="{FF2B5EF4-FFF2-40B4-BE49-F238E27FC236}">
                <a16:creationId xmlns:a16="http://schemas.microsoft.com/office/drawing/2014/main" id="{FED0781A-C681-44B8-98DA-9D6C45EF8C81}"/>
              </a:ext>
            </a:extLst>
          </p:cNvPr>
          <p:cNvSpPr>
            <a:spLocks noGrp="1"/>
          </p:cNvSpPr>
          <p:nvPr>
            <p:ph idx="1"/>
          </p:nvPr>
        </p:nvSpPr>
        <p:spPr>
          <a:xfrm>
            <a:off x="447900" y="1349607"/>
            <a:ext cx="5250936" cy="4351338"/>
          </a:xfrm>
        </p:spPr>
        <p:txBody>
          <a:bodyPr>
            <a:normAutofit/>
          </a:bodyPr>
          <a:lstStyle/>
          <a:p>
            <a:r>
              <a:rPr lang="en-GB" dirty="0"/>
              <a:t>The model: The same as in the transfer problem.</a:t>
            </a:r>
          </a:p>
          <a:p>
            <a:r>
              <a:rPr lang="en-GB" dirty="0"/>
              <a:t>All kinetic parameter were fixed to 0.1</a:t>
            </a:r>
          </a:p>
          <a:p>
            <a:r>
              <a:rPr lang="en-GB" dirty="0"/>
              <a:t>IC parameters were randomized using Latin-Hypercube Sampling (LHS) from a uniform distribution between 0.1 and 10. </a:t>
            </a:r>
          </a:p>
          <a:p>
            <a:pPr lvl="1"/>
            <a:r>
              <a:rPr lang="en-GB" dirty="0"/>
              <a:t>LHS ensures even sampling of parameter space. </a:t>
            </a:r>
          </a:p>
          <a:p>
            <a:pPr marL="0" indent="0">
              <a:buNone/>
            </a:pPr>
            <a:endParaRPr lang="en-GB" dirty="0"/>
          </a:p>
          <a:p>
            <a:endParaRPr lang="en-GB" dirty="0"/>
          </a:p>
          <a:p>
            <a:endParaRPr lang="en-GB" dirty="0"/>
          </a:p>
        </p:txBody>
      </p:sp>
    </p:spTree>
    <p:extLst>
      <p:ext uri="{BB962C8B-B14F-4D97-AF65-F5344CB8AC3E}">
        <p14:creationId xmlns:p14="http://schemas.microsoft.com/office/powerpoint/2010/main" val="2149799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BC05E-5CD2-440E-A513-063A136B1F0B}"/>
              </a:ext>
            </a:extLst>
          </p:cNvPr>
          <p:cNvSpPr>
            <a:spLocks noGrp="1"/>
          </p:cNvSpPr>
          <p:nvPr>
            <p:ph type="title"/>
          </p:nvPr>
        </p:nvSpPr>
        <p:spPr>
          <a:xfrm>
            <a:off x="838200" y="130233"/>
            <a:ext cx="10515600" cy="733833"/>
          </a:xfrm>
        </p:spPr>
        <p:txBody>
          <a:bodyPr>
            <a:noAutofit/>
          </a:bodyPr>
          <a:lstStyle/>
          <a:p>
            <a:r>
              <a:rPr lang="en-GB" sz="2800" dirty="0"/>
              <a:t>Random Initial Concentrations (n=10, between 0.1 and 10)</a:t>
            </a:r>
          </a:p>
        </p:txBody>
      </p:sp>
      <p:pic>
        <p:nvPicPr>
          <p:cNvPr id="10" name="Picture 9" descr="A close up of a map&#10;&#10;Description automatically generated">
            <a:extLst>
              <a:ext uri="{FF2B5EF4-FFF2-40B4-BE49-F238E27FC236}">
                <a16:creationId xmlns:a16="http://schemas.microsoft.com/office/drawing/2014/main" id="{23189B10-80BE-41C3-90A3-B6236FF31B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909" y="1073456"/>
            <a:ext cx="9892145" cy="5127289"/>
          </a:xfrm>
          <a:prstGeom prst="rect">
            <a:avLst/>
          </a:prstGeom>
        </p:spPr>
      </p:pic>
    </p:spTree>
    <p:extLst>
      <p:ext uri="{BB962C8B-B14F-4D97-AF65-F5344CB8AC3E}">
        <p14:creationId xmlns:p14="http://schemas.microsoft.com/office/powerpoint/2010/main" val="2537967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BC05E-5CD2-440E-A513-063A136B1F0B}"/>
              </a:ext>
            </a:extLst>
          </p:cNvPr>
          <p:cNvSpPr>
            <a:spLocks noGrp="1"/>
          </p:cNvSpPr>
          <p:nvPr>
            <p:ph type="title"/>
          </p:nvPr>
        </p:nvSpPr>
        <p:spPr>
          <a:xfrm>
            <a:off x="838200" y="130233"/>
            <a:ext cx="10515600" cy="733833"/>
          </a:xfrm>
        </p:spPr>
        <p:txBody>
          <a:bodyPr>
            <a:noAutofit/>
          </a:bodyPr>
          <a:lstStyle/>
          <a:p>
            <a:r>
              <a:rPr lang="en-GB" sz="2800" dirty="0"/>
              <a:t>Random Initial Concentrations: Normalisation</a:t>
            </a:r>
          </a:p>
        </p:txBody>
      </p:sp>
      <p:pic>
        <p:nvPicPr>
          <p:cNvPr id="4" name="Picture 3" descr="A close up of text on a white background&#10;&#10;Description automatically generated">
            <a:extLst>
              <a:ext uri="{FF2B5EF4-FFF2-40B4-BE49-F238E27FC236}">
                <a16:creationId xmlns:a16="http://schemas.microsoft.com/office/drawing/2014/main" id="{89B522E1-1589-4333-9157-F919C0C31E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864066"/>
            <a:ext cx="9504218" cy="4958034"/>
          </a:xfrm>
          <a:prstGeom prst="rect">
            <a:avLst/>
          </a:prstGeom>
        </p:spPr>
      </p:pic>
      <p:sp>
        <p:nvSpPr>
          <p:cNvPr id="5" name="TextBox 4">
            <a:extLst>
              <a:ext uri="{FF2B5EF4-FFF2-40B4-BE49-F238E27FC236}">
                <a16:creationId xmlns:a16="http://schemas.microsoft.com/office/drawing/2014/main" id="{A07163B0-00EE-4E3D-93A5-C31886523AE2}"/>
              </a:ext>
            </a:extLst>
          </p:cNvPr>
          <p:cNvSpPr txBox="1"/>
          <p:nvPr/>
        </p:nvSpPr>
        <p:spPr>
          <a:xfrm>
            <a:off x="535709" y="6059055"/>
            <a:ext cx="11102109" cy="646331"/>
          </a:xfrm>
          <a:prstGeom prst="rect">
            <a:avLst/>
          </a:prstGeom>
          <a:noFill/>
        </p:spPr>
        <p:txBody>
          <a:bodyPr wrap="square" rtlCol="0">
            <a:spAutoFit/>
          </a:bodyPr>
          <a:lstStyle/>
          <a:p>
            <a:pPr algn="ctr"/>
            <a:r>
              <a:rPr lang="en-GB" dirty="0"/>
              <a:t>For clustering, the data has been normalised by subtracting the initial concentration parameter. This is by no means the only normalisation available and others are certainly worth trying.</a:t>
            </a:r>
          </a:p>
        </p:txBody>
      </p:sp>
    </p:spTree>
    <p:extLst>
      <p:ext uri="{BB962C8B-B14F-4D97-AF65-F5344CB8AC3E}">
        <p14:creationId xmlns:p14="http://schemas.microsoft.com/office/powerpoint/2010/main" val="129744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7904F-550D-4E3B-8A59-1B55B388BD21}"/>
              </a:ext>
            </a:extLst>
          </p:cNvPr>
          <p:cNvSpPr>
            <a:spLocks noGrp="1"/>
          </p:cNvSpPr>
          <p:nvPr>
            <p:ph type="title"/>
          </p:nvPr>
        </p:nvSpPr>
        <p:spPr>
          <a:xfrm>
            <a:off x="771787" y="214123"/>
            <a:ext cx="10582013" cy="683499"/>
          </a:xfrm>
        </p:spPr>
        <p:txBody>
          <a:bodyPr>
            <a:normAutofit fontScale="90000"/>
          </a:bodyPr>
          <a:lstStyle/>
          <a:p>
            <a:r>
              <a:rPr lang="en-GB" dirty="0"/>
              <a:t>Time series clustering</a:t>
            </a:r>
          </a:p>
        </p:txBody>
      </p:sp>
      <p:sp>
        <p:nvSpPr>
          <p:cNvPr id="3" name="Content Placeholder 2">
            <a:extLst>
              <a:ext uri="{FF2B5EF4-FFF2-40B4-BE49-F238E27FC236}">
                <a16:creationId xmlns:a16="http://schemas.microsoft.com/office/drawing/2014/main" id="{294D5F84-5D29-41A2-8D2F-DFC24AC6697B}"/>
              </a:ext>
            </a:extLst>
          </p:cNvPr>
          <p:cNvSpPr>
            <a:spLocks noGrp="1"/>
          </p:cNvSpPr>
          <p:nvPr>
            <p:ph idx="1"/>
          </p:nvPr>
        </p:nvSpPr>
        <p:spPr>
          <a:xfrm>
            <a:off x="411061" y="1073791"/>
            <a:ext cx="4973739" cy="5103172"/>
          </a:xfrm>
        </p:spPr>
        <p:txBody>
          <a:bodyPr>
            <a:normAutofit fontScale="77500" lnSpcReduction="20000"/>
          </a:bodyPr>
          <a:lstStyle/>
          <a:p>
            <a:r>
              <a:rPr lang="en-GB" dirty="0"/>
              <a:t>Time series clustering is a hard problem</a:t>
            </a:r>
          </a:p>
          <a:p>
            <a:r>
              <a:rPr lang="en-GB" dirty="0"/>
              <a:t>I’ve tried a few things, but the problem really isn’t resolved. </a:t>
            </a:r>
          </a:p>
          <a:p>
            <a:pPr marL="0" indent="0">
              <a:buNone/>
            </a:pPr>
            <a:r>
              <a:rPr lang="en-GB" b="1" u="sng" dirty="0"/>
              <a:t>Using dynamic time warping</a:t>
            </a:r>
          </a:p>
          <a:p>
            <a:r>
              <a:rPr lang="en-GB" dirty="0"/>
              <a:t>Compute </a:t>
            </a:r>
            <a:r>
              <a:rPr lang="en-GB" dirty="0" err="1"/>
              <a:t>dtw</a:t>
            </a:r>
            <a:r>
              <a:rPr lang="en-GB" dirty="0"/>
              <a:t> distance between all pairs of time series. </a:t>
            </a:r>
          </a:p>
          <a:p>
            <a:r>
              <a:rPr lang="en-GB" dirty="0"/>
              <a:t>Similar time series have a lower DTW (dark on the heatmap, right)</a:t>
            </a:r>
          </a:p>
          <a:p>
            <a:r>
              <a:rPr lang="en-GB" dirty="0"/>
              <a:t>Does produce clusters, but quite difficult to interpret. </a:t>
            </a:r>
          </a:p>
          <a:p>
            <a:pPr lvl="1"/>
            <a:r>
              <a:rPr lang="en-GB" dirty="0"/>
              <a:t>(should have extracted the clusters and produced plots, but haven’t yet)</a:t>
            </a:r>
          </a:p>
          <a:p>
            <a:r>
              <a:rPr lang="en-GB" dirty="0"/>
              <a:t>Problems with the approach:</a:t>
            </a:r>
          </a:p>
          <a:p>
            <a:pPr lvl="1"/>
            <a:r>
              <a:rPr lang="en-GB" dirty="0"/>
              <a:t>Computationally very expensive, and this is for just one protein </a:t>
            </a:r>
          </a:p>
          <a:p>
            <a:pPr lvl="1"/>
            <a:r>
              <a:rPr lang="en-GB" dirty="0"/>
              <a:t>It is not clear how to do joint clustering between the different simulation runs. </a:t>
            </a:r>
          </a:p>
          <a:p>
            <a:endParaRPr lang="en-GB" dirty="0"/>
          </a:p>
        </p:txBody>
      </p:sp>
      <p:pic>
        <p:nvPicPr>
          <p:cNvPr id="5" name="Picture 4">
            <a:extLst>
              <a:ext uri="{FF2B5EF4-FFF2-40B4-BE49-F238E27FC236}">
                <a16:creationId xmlns:a16="http://schemas.microsoft.com/office/drawing/2014/main" id="{503923CC-7E8A-40E1-8C94-A6E6FA4E0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745" y="555872"/>
            <a:ext cx="6034057" cy="5998811"/>
          </a:xfrm>
          <a:prstGeom prst="rect">
            <a:avLst/>
          </a:prstGeom>
        </p:spPr>
      </p:pic>
      <p:sp>
        <p:nvSpPr>
          <p:cNvPr id="6" name="TextBox 5">
            <a:extLst>
              <a:ext uri="{FF2B5EF4-FFF2-40B4-BE49-F238E27FC236}">
                <a16:creationId xmlns:a16="http://schemas.microsoft.com/office/drawing/2014/main" id="{643BC122-0462-49E3-8E8B-E6F315DC8EA6}"/>
              </a:ext>
            </a:extLst>
          </p:cNvPr>
          <p:cNvSpPr txBox="1"/>
          <p:nvPr/>
        </p:nvSpPr>
        <p:spPr>
          <a:xfrm>
            <a:off x="8653167" y="200332"/>
            <a:ext cx="587212" cy="369332"/>
          </a:xfrm>
          <a:prstGeom prst="rect">
            <a:avLst/>
          </a:prstGeom>
          <a:noFill/>
        </p:spPr>
        <p:txBody>
          <a:bodyPr wrap="none" rtlCol="0">
            <a:spAutoFit/>
          </a:bodyPr>
          <a:lstStyle/>
          <a:p>
            <a:r>
              <a:rPr lang="en-GB" dirty="0"/>
              <a:t>IRS1</a:t>
            </a:r>
          </a:p>
        </p:txBody>
      </p:sp>
    </p:spTree>
    <p:extLst>
      <p:ext uri="{BB962C8B-B14F-4D97-AF65-F5344CB8AC3E}">
        <p14:creationId xmlns:p14="http://schemas.microsoft.com/office/powerpoint/2010/main" val="3245985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7904F-550D-4E3B-8A59-1B55B388BD21}"/>
              </a:ext>
            </a:extLst>
          </p:cNvPr>
          <p:cNvSpPr>
            <a:spLocks noGrp="1"/>
          </p:cNvSpPr>
          <p:nvPr>
            <p:ph type="title"/>
          </p:nvPr>
        </p:nvSpPr>
        <p:spPr>
          <a:xfrm>
            <a:off x="771787" y="214123"/>
            <a:ext cx="10582013" cy="683499"/>
          </a:xfrm>
        </p:spPr>
        <p:txBody>
          <a:bodyPr>
            <a:normAutofit fontScale="90000"/>
          </a:bodyPr>
          <a:lstStyle/>
          <a:p>
            <a:r>
              <a:rPr lang="en-GB" dirty="0"/>
              <a:t>Multi-variate time series clustering</a:t>
            </a:r>
          </a:p>
        </p:txBody>
      </p:sp>
      <p:sp>
        <p:nvSpPr>
          <p:cNvPr id="3" name="Content Placeholder 2">
            <a:extLst>
              <a:ext uri="{FF2B5EF4-FFF2-40B4-BE49-F238E27FC236}">
                <a16:creationId xmlns:a16="http://schemas.microsoft.com/office/drawing/2014/main" id="{294D5F84-5D29-41A2-8D2F-DFC24AC6697B}"/>
              </a:ext>
            </a:extLst>
          </p:cNvPr>
          <p:cNvSpPr>
            <a:spLocks noGrp="1"/>
          </p:cNvSpPr>
          <p:nvPr>
            <p:ph idx="1"/>
          </p:nvPr>
        </p:nvSpPr>
        <p:spPr>
          <a:xfrm>
            <a:off x="411061" y="1073791"/>
            <a:ext cx="10247703" cy="5103172"/>
          </a:xfrm>
        </p:spPr>
        <p:txBody>
          <a:bodyPr>
            <a:normAutofit/>
          </a:bodyPr>
          <a:lstStyle/>
          <a:p>
            <a:r>
              <a:rPr lang="en-GB" dirty="0"/>
              <a:t>Remembering that I actually have a multivariate time series clustering problem, which is even harder</a:t>
            </a:r>
          </a:p>
          <a:p>
            <a:r>
              <a:rPr lang="en-GB" dirty="0"/>
              <a:t>Idea: first use feature extraction methods to describe the dynamic data and then cluster that instead</a:t>
            </a:r>
          </a:p>
          <a:p>
            <a:r>
              <a:rPr lang="en-GB" dirty="0"/>
              <a:t>I found a Python package that specialises in extracting features from time series</a:t>
            </a:r>
          </a:p>
          <a:p>
            <a:r>
              <a:rPr lang="en-GB" dirty="0"/>
              <a:t>The time series data has dimensions: (500x18) </a:t>
            </a:r>
          </a:p>
          <a:p>
            <a:r>
              <a:rPr lang="en-GB" dirty="0"/>
              <a:t>After feature extraction and dropping </a:t>
            </a:r>
            <a:r>
              <a:rPr lang="en-GB" dirty="0" err="1"/>
              <a:t>NaN</a:t>
            </a:r>
            <a:r>
              <a:rPr lang="en-GB" dirty="0"/>
              <a:t> columns and columns whereby all values are 1, we have a (10 x 7009) matrix. </a:t>
            </a:r>
          </a:p>
          <a:p>
            <a:pPr lvl="1"/>
            <a:r>
              <a:rPr lang="en-GB" dirty="0"/>
              <a:t>We have gone from long and thin to fat and short. </a:t>
            </a:r>
          </a:p>
          <a:p>
            <a:endParaRPr lang="en-GB" dirty="0"/>
          </a:p>
        </p:txBody>
      </p:sp>
      <p:pic>
        <p:nvPicPr>
          <p:cNvPr id="3074" name="Picture 2" descr="Image result for nervous  emoji">
            <a:extLst>
              <a:ext uri="{FF2B5EF4-FFF2-40B4-BE49-F238E27FC236}">
                <a16:creationId xmlns:a16="http://schemas.microsoft.com/office/drawing/2014/main" id="{C9470F88-360F-4A29-A7CC-681C81D28E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3203" y="214122"/>
            <a:ext cx="683500" cy="68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465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97B8B-2B6B-43AE-AB25-58BA13EAA65B}"/>
              </a:ext>
            </a:extLst>
          </p:cNvPr>
          <p:cNvSpPr>
            <a:spLocks noGrp="1"/>
          </p:cNvSpPr>
          <p:nvPr>
            <p:ph type="title"/>
          </p:nvPr>
        </p:nvSpPr>
        <p:spPr>
          <a:xfrm>
            <a:off x="838200" y="365126"/>
            <a:ext cx="10515600" cy="675110"/>
          </a:xfrm>
        </p:spPr>
        <p:txBody>
          <a:bodyPr>
            <a:normAutofit fontScale="90000"/>
          </a:bodyPr>
          <a:lstStyle/>
          <a:p>
            <a:r>
              <a:rPr lang="en-GB" dirty="0"/>
              <a:t>Feature selection for unsupervised learning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B039F3B-5D92-4162-BBEC-93000ADB3791}"/>
                  </a:ext>
                </a:extLst>
              </p:cNvPr>
              <p:cNvSpPr>
                <a:spLocks noGrp="1"/>
              </p:cNvSpPr>
              <p:nvPr>
                <p:ph idx="1"/>
              </p:nvPr>
            </p:nvSpPr>
            <p:spPr>
              <a:xfrm>
                <a:off x="763398" y="1191237"/>
                <a:ext cx="10590402" cy="4985726"/>
              </a:xfrm>
            </p:spPr>
            <p:txBody>
              <a:bodyPr>
                <a:normAutofit fontScale="85000" lnSpcReduction="10000"/>
              </a:bodyPr>
              <a:lstStyle/>
              <a:p>
                <a:r>
                  <a:rPr lang="en-GB" dirty="0"/>
                  <a:t>Now the problem has changed slightly and it needs to be reformed as an unsupervised feature selection problem</a:t>
                </a:r>
              </a:p>
              <a:p>
                <a:pPr lvl="1"/>
                <a:r>
                  <a:rPr lang="en-GB" dirty="0"/>
                  <a:t>Which of these 7009 features are most important for achieving good separation in clustering?</a:t>
                </a:r>
              </a:p>
              <a:p>
                <a:r>
                  <a:rPr lang="en-GB" dirty="0"/>
                  <a:t>Use of the ‘silhouette score’ to measure performance:</a:t>
                </a:r>
              </a:p>
              <a:p>
                <a:pPr lvl="1"/>
                <a14:m>
                  <m:oMath xmlns:m="http://schemas.openxmlformats.org/officeDocument/2006/math">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the mean distance between a sample and all other points in the same class</a:t>
                </a:r>
              </a:p>
              <a:p>
                <a:pPr lvl="1"/>
                <a14:m>
                  <m:oMath xmlns:m="http://schemas.openxmlformats.org/officeDocument/2006/math">
                    <m:r>
                      <a:rPr lang="en-GB" b="0" i="1" smtClean="0">
                        <a:latin typeface="Cambria Math" panose="02040503050406030204" pitchFamily="18" charset="0"/>
                      </a:rPr>
                      <m:t>𝑏</m:t>
                    </m:r>
                    <m:r>
                      <a:rPr lang="en-GB" b="0" i="1" smtClean="0">
                        <a:latin typeface="Cambria Math" panose="02040503050406030204" pitchFamily="18" charset="0"/>
                      </a:rPr>
                      <m:t>=</m:t>
                    </m:r>
                  </m:oMath>
                </a14:m>
                <a:r>
                  <a:rPr lang="en-GB" dirty="0"/>
                  <a:t> The mean distance between a sample and all the other points in the next nearest class</a:t>
                </a:r>
              </a:p>
              <a:p>
                <a:pPr lvl="1"/>
                <a:r>
                  <a:rPr lang="en-GB" dirty="0"/>
                  <a:t>Silhouette score s </a:t>
                </a:r>
                <a14:m>
                  <m:oMath xmlns:m="http://schemas.openxmlformats.org/officeDocument/2006/math">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𝑏</m:t>
                        </m:r>
                        <m:r>
                          <a:rPr lang="en-GB" b="0" i="1" smtClean="0">
                            <a:latin typeface="Cambria Math" panose="02040503050406030204" pitchFamily="18" charset="0"/>
                          </a:rPr>
                          <m:t>−</m:t>
                        </m:r>
                        <m:r>
                          <a:rPr lang="en-GB" b="0" i="1" smtClean="0">
                            <a:latin typeface="Cambria Math" panose="02040503050406030204" pitchFamily="18" charset="0"/>
                          </a:rPr>
                          <m:t>𝑎</m:t>
                        </m:r>
                      </m:num>
                      <m:den>
                        <m:r>
                          <m:rPr>
                            <m:sty m:val="p"/>
                          </m:rPr>
                          <a:rPr lang="en-GB" b="0" i="0" smtClean="0">
                            <a:latin typeface="Cambria Math" panose="02040503050406030204" pitchFamily="18" charset="0"/>
                          </a:rPr>
                          <m:t>max</m:t>
                        </m:r>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 </m:t>
                        </m:r>
                        <m:r>
                          <a:rPr lang="en-GB" b="0" i="1" smtClean="0">
                            <a:latin typeface="Cambria Math" panose="02040503050406030204" pitchFamily="18" charset="0"/>
                          </a:rPr>
                          <m:t>𝑏</m:t>
                        </m:r>
                        <m:r>
                          <a:rPr lang="en-GB" b="0" i="1" smtClean="0">
                            <a:latin typeface="Cambria Math" panose="02040503050406030204" pitchFamily="18" charset="0"/>
                          </a:rPr>
                          <m:t>)</m:t>
                        </m:r>
                      </m:den>
                    </m:f>
                  </m:oMath>
                </a14:m>
                <a:r>
                  <a:rPr lang="en-GB" dirty="0"/>
                  <a:t>  </a:t>
                </a:r>
                <a14:m>
                  <m:oMath xmlns:m="http://schemas.openxmlformats.org/officeDocument/2006/math">
                    <m:r>
                      <m:rPr>
                        <m:sty m:val="p"/>
                      </m:rPr>
                      <a:rPr lang="en-GB" b="0" i="0" dirty="0" smtClean="0">
                        <a:latin typeface="Cambria Math" panose="02040503050406030204" pitchFamily="18" charset="0"/>
                      </a:rPr>
                      <m:t>s</m:t>
                    </m:r>
                    <m:r>
                      <a:rPr lang="en-GB" b="0" i="1" dirty="0" smtClean="0">
                        <a:latin typeface="Cambria Math" panose="02040503050406030204" pitchFamily="18" charset="0"/>
                      </a:rPr>
                      <m:t>∈</m:t>
                    </m:r>
                    <m:d>
                      <m:dPr>
                        <m:begChr m:val="["/>
                        <m:endChr m:val="]"/>
                        <m:ctrlPr>
                          <a:rPr lang="en-GB" b="0" i="1" dirty="0" smtClean="0">
                            <a:latin typeface="Cambria Math" panose="02040503050406030204" pitchFamily="18" charset="0"/>
                          </a:rPr>
                        </m:ctrlPr>
                      </m:dPr>
                      <m:e>
                        <m:r>
                          <a:rPr lang="en-GB" b="0" i="1" dirty="0" smtClean="0">
                            <a:latin typeface="Cambria Math" panose="02040503050406030204" pitchFamily="18" charset="0"/>
                          </a:rPr>
                          <m:t>0, 1</m:t>
                        </m:r>
                      </m:e>
                    </m:d>
                    <m:r>
                      <a:rPr lang="en-GB" b="0" i="1" dirty="0" smtClean="0">
                        <a:latin typeface="Cambria Math" panose="02040503050406030204" pitchFamily="18" charset="0"/>
                      </a:rPr>
                      <m:t> </m:t>
                    </m:r>
                  </m:oMath>
                </a14:m>
                <a:endParaRPr lang="en-GB" dirty="0"/>
              </a:p>
              <a:p>
                <a:pPr lvl="1"/>
                <a:r>
                  <a:rPr lang="en-GB" dirty="0"/>
                  <a:t>The clustering is working well (i.e. good separation between clusters) when </a:t>
                </a:r>
                <a14:m>
                  <m:oMath xmlns:m="http://schemas.openxmlformats.org/officeDocument/2006/math">
                    <m:r>
                      <a:rPr lang="en-GB" b="0" i="1" smtClean="0">
                        <a:latin typeface="Cambria Math" panose="02040503050406030204" pitchFamily="18" charset="0"/>
                      </a:rPr>
                      <m:t>𝑠</m:t>
                    </m:r>
                    <m:r>
                      <a:rPr lang="en-GB" b="0" i="1" smtClean="0">
                        <a:latin typeface="Cambria Math" panose="02040503050406030204" pitchFamily="18" charset="0"/>
                      </a:rPr>
                      <m:t>=1</m:t>
                    </m:r>
                  </m:oMath>
                </a14:m>
                <a:r>
                  <a:rPr lang="en-GB" dirty="0"/>
                  <a:t>.</a:t>
                </a:r>
              </a:p>
              <a:p>
                <a:r>
                  <a:rPr lang="en-GB" dirty="0"/>
                  <a:t>Using </a:t>
                </a:r>
                <a14:m>
                  <m:oMath xmlns:m="http://schemas.openxmlformats.org/officeDocument/2006/math">
                    <m:r>
                      <a:rPr lang="en-GB" b="0" i="1" smtClean="0">
                        <a:latin typeface="Cambria Math" panose="02040503050406030204" pitchFamily="18" charset="0"/>
                      </a:rPr>
                      <m:t>𝑠</m:t>
                    </m:r>
                  </m:oMath>
                </a14:m>
                <a:r>
                  <a:rPr lang="en-GB" dirty="0"/>
                  <a:t> as a metric for performance, it is now possible to frame an optimization problem</a:t>
                </a:r>
              </a:p>
              <a:p>
                <a:pPr lvl="1"/>
                <a:r>
                  <a:rPr lang="en-GB" dirty="0"/>
                  <a:t>Use of evolutionary algorithms</a:t>
                </a:r>
              </a:p>
              <a:p>
                <a:pPr lvl="1"/>
                <a:r>
                  <a:rPr lang="en-GB" dirty="0"/>
                  <a:t>Use of reinforcement learning (just an idea)</a:t>
                </a:r>
              </a:p>
              <a:p>
                <a:r>
                  <a:rPr lang="en-GB" dirty="0"/>
                  <a:t>May be other, potentially easier methods for feature selection, but these are more interesting</a:t>
                </a:r>
              </a:p>
            </p:txBody>
          </p:sp>
        </mc:Choice>
        <mc:Fallback xmlns="">
          <p:sp>
            <p:nvSpPr>
              <p:cNvPr id="3" name="Content Placeholder 2">
                <a:extLst>
                  <a:ext uri="{FF2B5EF4-FFF2-40B4-BE49-F238E27FC236}">
                    <a16:creationId xmlns:a16="http://schemas.microsoft.com/office/drawing/2014/main" id="{8B039F3B-5D92-4162-BBEC-93000ADB3791}"/>
                  </a:ext>
                </a:extLst>
              </p:cNvPr>
              <p:cNvSpPr>
                <a:spLocks noGrp="1" noRot="1" noChangeAspect="1" noMove="1" noResize="1" noEditPoints="1" noAdjustHandles="1" noChangeArrowheads="1" noChangeShapeType="1" noTextEdit="1"/>
              </p:cNvSpPr>
              <p:nvPr>
                <p:ph idx="1"/>
              </p:nvPr>
            </p:nvSpPr>
            <p:spPr>
              <a:xfrm>
                <a:off x="763398" y="1191237"/>
                <a:ext cx="10590402" cy="4985726"/>
              </a:xfrm>
              <a:blipFill>
                <a:blip r:embed="rId2"/>
                <a:stretch>
                  <a:fillRect l="-748" t="-2323" r="-1554"/>
                </a:stretch>
              </a:blipFill>
            </p:spPr>
            <p:txBody>
              <a:bodyPr/>
              <a:lstStyle/>
              <a:p>
                <a:r>
                  <a:rPr lang="en-GB">
                    <a:noFill/>
                  </a:rPr>
                  <a:t> </a:t>
                </a:r>
              </a:p>
            </p:txBody>
          </p:sp>
        </mc:Fallback>
      </mc:AlternateContent>
    </p:spTree>
    <p:extLst>
      <p:ext uri="{BB962C8B-B14F-4D97-AF65-F5344CB8AC3E}">
        <p14:creationId xmlns:p14="http://schemas.microsoft.com/office/powerpoint/2010/main" val="2229702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4AC2B-9B94-4FF1-B894-E859EA677EC0}"/>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9C96CEAD-A854-45F2-88AD-D23D585D2760}"/>
              </a:ext>
            </a:extLst>
          </p:cNvPr>
          <p:cNvSpPr>
            <a:spLocks noGrp="1"/>
          </p:cNvSpPr>
          <p:nvPr>
            <p:ph idx="1"/>
          </p:nvPr>
        </p:nvSpPr>
        <p:spPr/>
        <p:txBody>
          <a:bodyPr/>
          <a:lstStyle/>
          <a:p>
            <a:r>
              <a:rPr lang="en-GB" dirty="0"/>
              <a:t>Introduction to the MESI-STRAT project from a high level biological perspective</a:t>
            </a:r>
          </a:p>
          <a:p>
            <a:r>
              <a:rPr lang="en-GB" dirty="0"/>
              <a:t>Qualitative model fitting</a:t>
            </a:r>
          </a:p>
          <a:p>
            <a:r>
              <a:rPr lang="en-GB" dirty="0"/>
              <a:t>Random </a:t>
            </a:r>
            <a:r>
              <a:rPr lang="en-GB" dirty="0" err="1"/>
              <a:t>Ics</a:t>
            </a:r>
            <a:r>
              <a:rPr lang="en-GB" dirty="0"/>
              <a:t> and time series clustering</a:t>
            </a:r>
          </a:p>
          <a:p>
            <a:r>
              <a:rPr lang="en-GB"/>
              <a:t>K-armed </a:t>
            </a:r>
            <a:r>
              <a:rPr lang="en-GB" dirty="0"/>
              <a:t>bandits</a:t>
            </a:r>
          </a:p>
        </p:txBody>
      </p:sp>
    </p:spTree>
    <p:extLst>
      <p:ext uri="{BB962C8B-B14F-4D97-AF65-F5344CB8AC3E}">
        <p14:creationId xmlns:p14="http://schemas.microsoft.com/office/powerpoint/2010/main" val="26187970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F233A-3F3C-44EF-8A8A-0FC97151C0D5}"/>
              </a:ext>
            </a:extLst>
          </p:cNvPr>
          <p:cNvSpPr>
            <a:spLocks noGrp="1"/>
          </p:cNvSpPr>
          <p:nvPr>
            <p:ph type="title"/>
          </p:nvPr>
        </p:nvSpPr>
        <p:spPr>
          <a:xfrm>
            <a:off x="595618" y="163790"/>
            <a:ext cx="10758182" cy="826112"/>
          </a:xfrm>
        </p:spPr>
        <p:txBody>
          <a:bodyPr>
            <a:normAutofit fontScale="90000"/>
          </a:bodyPr>
          <a:lstStyle/>
          <a:p>
            <a:pPr algn="ctr"/>
            <a:r>
              <a:rPr lang="en-GB" sz="3200" dirty="0"/>
              <a:t>Randomization as a first take </a:t>
            </a:r>
            <a:br>
              <a:rPr lang="en-GB" sz="3200" dirty="0"/>
            </a:br>
            <a:r>
              <a:rPr lang="en-GB" sz="3200" dirty="0"/>
              <a:t>(precursor to a reinforcement learning algorithm)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13A0C4D-F455-4D4A-9CE9-029A8D9169FE}"/>
                  </a:ext>
                </a:extLst>
              </p:cNvPr>
              <p:cNvSpPr>
                <a:spLocks noGrp="1"/>
              </p:cNvSpPr>
              <p:nvPr>
                <p:ph idx="1"/>
              </p:nvPr>
            </p:nvSpPr>
            <p:spPr>
              <a:xfrm>
                <a:off x="595618" y="1216404"/>
                <a:ext cx="10758182" cy="4960559"/>
              </a:xfrm>
            </p:spPr>
            <p:txBody>
              <a:bodyPr>
                <a:normAutofit/>
              </a:bodyPr>
              <a:lstStyle/>
              <a:p>
                <a:r>
                  <a:rPr lang="en-GB" sz="2000" dirty="0"/>
                  <a:t>Imagine an arbitrary agent has a bucket of features and can perform a clustering algorithm using these features. </a:t>
                </a:r>
              </a:p>
              <a:p>
                <a:r>
                  <a:rPr lang="en-GB" sz="2000" dirty="0"/>
                  <a:t>We repeat the clustering with different sets of features and measure accuracy using the silhouette score</a:t>
                </a:r>
              </a:p>
              <a:p>
                <a:r>
                  <a:rPr lang="en-GB" sz="2000" dirty="0"/>
                  <a:t>The algorithm used for clustering can be substituted (because of the well designed </a:t>
                </a:r>
                <a:r>
                  <a:rPr lang="en-GB" sz="2000" dirty="0" err="1"/>
                  <a:t>scikit</a:t>
                </a:r>
                <a:r>
                  <a:rPr lang="en-GB" sz="2000" dirty="0"/>
                  <a:t>-learn API)</a:t>
                </a:r>
              </a:p>
              <a:p>
                <a:pPr lvl="1"/>
                <a:r>
                  <a:rPr lang="en-GB" sz="1600" dirty="0"/>
                  <a:t>I’ve use k-means here with 10 random starts per run and K=4</a:t>
                </a:r>
              </a:p>
              <a:p>
                <a:r>
                  <a:rPr lang="en-GB" sz="2000" dirty="0"/>
                  <a:t>On each iteration, the agent either randomly selects a new feature or puts one back.</a:t>
                </a:r>
              </a:p>
              <a:p>
                <a:pPr lvl="1"/>
                <a:r>
                  <a:rPr lang="en-GB" sz="1600" dirty="0"/>
                  <a:t>Using a probability of 0.9 or 0.1 respectively.</a:t>
                </a:r>
              </a:p>
              <a:p>
                <a:r>
                  <a:rPr lang="en-GB" sz="2000" dirty="0"/>
                  <a:t>If the clustering is improved (i.e. higher </a:t>
                </a:r>
                <a14:m>
                  <m:oMath xmlns:m="http://schemas.openxmlformats.org/officeDocument/2006/math">
                    <m:r>
                      <a:rPr lang="en-GB" sz="2000" b="0" i="1" smtClean="0">
                        <a:latin typeface="Cambria Math" panose="02040503050406030204" pitchFamily="18" charset="0"/>
                      </a:rPr>
                      <m:t>𝑠</m:t>
                    </m:r>
                  </m:oMath>
                </a14:m>
                <a:r>
                  <a:rPr lang="en-GB" sz="2000" dirty="0"/>
                  <a:t>) with the new feature set, we accept the change, otherwise we reject.</a:t>
                </a:r>
              </a:p>
              <a:p>
                <a:r>
                  <a:rPr lang="en-GB" sz="2000" dirty="0"/>
                  <a:t>The algorithm terminates once a threshold is reached, i.e. </a:t>
                </a:r>
                <a14:m>
                  <m:oMath xmlns:m="http://schemas.openxmlformats.org/officeDocument/2006/math">
                    <m:r>
                      <a:rPr lang="en-GB" sz="2000" b="0" i="1" smtClean="0">
                        <a:latin typeface="Cambria Math" panose="02040503050406030204" pitchFamily="18" charset="0"/>
                      </a:rPr>
                      <m:t>𝑠</m:t>
                    </m:r>
                    <m:r>
                      <a:rPr lang="en-GB" sz="2000" b="0" i="1" smtClean="0">
                        <a:latin typeface="Cambria Math" panose="02040503050406030204" pitchFamily="18" charset="0"/>
                      </a:rPr>
                      <m:t>&gt;0.95</m:t>
                    </m:r>
                  </m:oMath>
                </a14:m>
                <a:endParaRPr lang="en-GB" sz="2000" b="0" dirty="0"/>
              </a:p>
            </p:txBody>
          </p:sp>
        </mc:Choice>
        <mc:Fallback xmlns="">
          <p:sp>
            <p:nvSpPr>
              <p:cNvPr id="3" name="Content Placeholder 2">
                <a:extLst>
                  <a:ext uri="{FF2B5EF4-FFF2-40B4-BE49-F238E27FC236}">
                    <a16:creationId xmlns:a16="http://schemas.microsoft.com/office/drawing/2014/main" id="{113A0C4D-F455-4D4A-9CE9-029A8D9169FE}"/>
                  </a:ext>
                </a:extLst>
              </p:cNvPr>
              <p:cNvSpPr>
                <a:spLocks noGrp="1" noRot="1" noChangeAspect="1" noMove="1" noResize="1" noEditPoints="1" noAdjustHandles="1" noChangeArrowheads="1" noChangeShapeType="1" noTextEdit="1"/>
              </p:cNvSpPr>
              <p:nvPr>
                <p:ph idx="1"/>
              </p:nvPr>
            </p:nvSpPr>
            <p:spPr>
              <a:xfrm>
                <a:off x="595618" y="1216404"/>
                <a:ext cx="10758182" cy="4960559"/>
              </a:xfrm>
              <a:blipFill>
                <a:blip r:embed="rId2"/>
                <a:stretch>
                  <a:fillRect l="-510" t="-1353"/>
                </a:stretch>
              </a:blipFill>
            </p:spPr>
            <p:txBody>
              <a:bodyPr/>
              <a:lstStyle/>
              <a:p>
                <a:r>
                  <a:rPr lang="en-GB">
                    <a:noFill/>
                  </a:rPr>
                  <a:t> </a:t>
                </a:r>
              </a:p>
            </p:txBody>
          </p:sp>
        </mc:Fallback>
      </mc:AlternateContent>
    </p:spTree>
    <p:extLst>
      <p:ext uri="{BB962C8B-B14F-4D97-AF65-F5344CB8AC3E}">
        <p14:creationId xmlns:p14="http://schemas.microsoft.com/office/powerpoint/2010/main" val="673334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9168E-6B31-461C-977C-5F00949502D0}"/>
              </a:ext>
            </a:extLst>
          </p:cNvPr>
          <p:cNvSpPr>
            <a:spLocks noGrp="1"/>
          </p:cNvSpPr>
          <p:nvPr>
            <p:ph type="title"/>
          </p:nvPr>
        </p:nvSpPr>
        <p:spPr>
          <a:xfrm>
            <a:off x="830580" y="127381"/>
            <a:ext cx="10530840" cy="727075"/>
          </a:xfrm>
        </p:spPr>
        <p:txBody>
          <a:bodyPr/>
          <a:lstStyle/>
          <a:p>
            <a:r>
              <a:rPr lang="en-GB" dirty="0"/>
              <a:t>Without normalisation </a:t>
            </a:r>
          </a:p>
        </p:txBody>
      </p:sp>
      <p:pic>
        <p:nvPicPr>
          <p:cNvPr id="6" name="Content Placeholder 5" descr="A screenshot of a cell phone&#10;&#10;Description automatically generated">
            <a:extLst>
              <a:ext uri="{FF2B5EF4-FFF2-40B4-BE49-F238E27FC236}">
                <a16:creationId xmlns:a16="http://schemas.microsoft.com/office/drawing/2014/main" id="{BCC903CC-9451-47D2-A5E8-EF1E32766A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7521" y="996697"/>
            <a:ext cx="10450149" cy="5454904"/>
          </a:xfrm>
        </p:spPr>
      </p:pic>
    </p:spTree>
    <p:extLst>
      <p:ext uri="{BB962C8B-B14F-4D97-AF65-F5344CB8AC3E}">
        <p14:creationId xmlns:p14="http://schemas.microsoft.com/office/powerpoint/2010/main" val="17421689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9168E-6B31-461C-977C-5F00949502D0}"/>
              </a:ext>
            </a:extLst>
          </p:cNvPr>
          <p:cNvSpPr>
            <a:spLocks noGrp="1"/>
          </p:cNvSpPr>
          <p:nvPr>
            <p:ph type="title"/>
          </p:nvPr>
        </p:nvSpPr>
        <p:spPr>
          <a:xfrm>
            <a:off x="679508" y="365125"/>
            <a:ext cx="10674292" cy="482163"/>
          </a:xfrm>
        </p:spPr>
        <p:txBody>
          <a:bodyPr>
            <a:normAutofit fontScale="90000"/>
          </a:bodyPr>
          <a:lstStyle/>
          <a:p>
            <a:r>
              <a:rPr lang="en-GB" sz="3200" dirty="0"/>
              <a:t>With normalisation (by subtracting the t=0 from everything)</a:t>
            </a:r>
          </a:p>
        </p:txBody>
      </p:sp>
      <p:pic>
        <p:nvPicPr>
          <p:cNvPr id="9" name="Content Placeholder 8" descr="A screenshot of a cell phone&#10;&#10;Description automatically generated">
            <a:extLst>
              <a:ext uri="{FF2B5EF4-FFF2-40B4-BE49-F238E27FC236}">
                <a16:creationId xmlns:a16="http://schemas.microsoft.com/office/drawing/2014/main" id="{1745C3A9-79C1-4445-BBEF-9F71672FBF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927" y="1005840"/>
            <a:ext cx="10916434" cy="5641848"/>
          </a:xfrm>
        </p:spPr>
      </p:pic>
    </p:spTree>
    <p:extLst>
      <p:ext uri="{BB962C8B-B14F-4D97-AF65-F5344CB8AC3E}">
        <p14:creationId xmlns:p14="http://schemas.microsoft.com/office/powerpoint/2010/main" val="12235409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BE170-EE66-43FE-ABCE-DC5962816D96}"/>
              </a:ext>
            </a:extLst>
          </p:cNvPr>
          <p:cNvSpPr>
            <a:spLocks noGrp="1"/>
          </p:cNvSpPr>
          <p:nvPr>
            <p:ph type="title"/>
          </p:nvPr>
        </p:nvSpPr>
        <p:spPr/>
        <p:txBody>
          <a:bodyPr/>
          <a:lstStyle/>
          <a:p>
            <a:r>
              <a:rPr lang="en-GB" dirty="0"/>
              <a:t>Problems</a:t>
            </a:r>
          </a:p>
        </p:txBody>
      </p:sp>
      <p:sp>
        <p:nvSpPr>
          <p:cNvPr id="3" name="Content Placeholder 2">
            <a:extLst>
              <a:ext uri="{FF2B5EF4-FFF2-40B4-BE49-F238E27FC236}">
                <a16:creationId xmlns:a16="http://schemas.microsoft.com/office/drawing/2014/main" id="{F0CB0DCE-0510-408D-8BCC-13CAF1F52D6A}"/>
              </a:ext>
            </a:extLst>
          </p:cNvPr>
          <p:cNvSpPr>
            <a:spLocks noGrp="1"/>
          </p:cNvSpPr>
          <p:nvPr>
            <p:ph idx="1"/>
          </p:nvPr>
        </p:nvSpPr>
        <p:spPr/>
        <p:txBody>
          <a:bodyPr/>
          <a:lstStyle/>
          <a:p>
            <a:r>
              <a:rPr lang="en-GB" dirty="0"/>
              <a:t>This strategy is not ideal</a:t>
            </a:r>
          </a:p>
          <a:p>
            <a:r>
              <a:rPr lang="en-GB" dirty="0"/>
              <a:t>Small number of features tend to perform quite well (&gt;0.8) </a:t>
            </a:r>
          </a:p>
          <a:p>
            <a:r>
              <a:rPr lang="en-GB" dirty="0"/>
              <a:t>Treats all features as equal, rather than picking evenly from features from each profile </a:t>
            </a:r>
          </a:p>
          <a:p>
            <a:r>
              <a:rPr lang="en-GB" dirty="0"/>
              <a:t>Evolutionary and RL strategies may do better!</a:t>
            </a:r>
          </a:p>
          <a:p>
            <a:endParaRPr lang="en-GB" dirty="0"/>
          </a:p>
        </p:txBody>
      </p:sp>
    </p:spTree>
    <p:extLst>
      <p:ext uri="{BB962C8B-B14F-4D97-AF65-F5344CB8AC3E}">
        <p14:creationId xmlns:p14="http://schemas.microsoft.com/office/powerpoint/2010/main" val="2129857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419450" y="100669"/>
                <a:ext cx="10934350"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2"/>
                  </a:rPr>
                  <a:t>Sutton and </a:t>
                </a:r>
                <a:r>
                  <a:rPr lang="en-GB" sz="2400" dirty="0" err="1">
                    <a:hlinkClick r:id="rId2"/>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419450" y="100669"/>
                <a:ext cx="10934350" cy="998290"/>
              </a:xfrm>
              <a:blipFill>
                <a:blip r:embed="rId3"/>
                <a:stretch>
                  <a:fillRect t="-11043" b="-98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B9723A-DA92-4223-84FA-1B1F1C6D8F50}"/>
                  </a:ext>
                </a:extLst>
              </p:cNvPr>
              <p:cNvSpPr>
                <a:spLocks noGrp="1"/>
              </p:cNvSpPr>
              <p:nvPr>
                <p:ph idx="1"/>
              </p:nvPr>
            </p:nvSpPr>
            <p:spPr>
              <a:xfrm>
                <a:off x="670420" y="1253330"/>
                <a:ext cx="10515600" cy="5264915"/>
              </a:xfrm>
            </p:spPr>
            <p:txBody>
              <a:bodyPr>
                <a:normAutofit fontScale="77500" lnSpcReduction="20000"/>
              </a:bodyPr>
              <a:lstStyle/>
              <a:p>
                <a:r>
                  <a:rPr lang="en-GB" dirty="0"/>
                  <a:t>A beginner problem in reinforcement learning whereby you have </a:t>
                </a:r>
                <a14:m>
                  <m:oMath xmlns:m="http://schemas.openxmlformats.org/officeDocument/2006/math">
                    <m:r>
                      <a:rPr lang="en-GB" i="1" dirty="0" smtClean="0">
                        <a:latin typeface="Cambria Math" panose="02040503050406030204" pitchFamily="18" charset="0"/>
                      </a:rPr>
                      <m:t>𝑘</m:t>
                    </m:r>
                  </m:oMath>
                </a14:m>
                <a:r>
                  <a:rPr lang="en-GB" dirty="0"/>
                  <a:t> options to choose from and each has a reward associated with it that is sampled from a stationary probability distribution</a:t>
                </a:r>
              </a:p>
              <a:p>
                <a:r>
                  <a:rPr lang="en-GB" dirty="0"/>
                  <a:t>The name comes from a slot machine, but with </a:t>
                </a:r>
                <a14:m>
                  <m:oMath xmlns:m="http://schemas.openxmlformats.org/officeDocument/2006/math">
                    <m:r>
                      <a:rPr lang="en-GB" b="0" i="1" smtClean="0">
                        <a:latin typeface="Cambria Math" panose="02040503050406030204" pitchFamily="18" charset="0"/>
                      </a:rPr>
                      <m:t>𝑘</m:t>
                    </m:r>
                  </m:oMath>
                </a14:m>
                <a:r>
                  <a:rPr lang="en-GB" dirty="0"/>
                  <a:t> arms (and presumably </a:t>
                </a:r>
                <a14:m>
                  <m:oMath xmlns:m="http://schemas.openxmlformats.org/officeDocument/2006/math">
                    <m:r>
                      <a:rPr lang="en-GB" b="0" i="1" smtClean="0">
                        <a:latin typeface="Cambria Math" panose="02040503050406030204" pitchFamily="18" charset="0"/>
                      </a:rPr>
                      <m:t>𝑘</m:t>
                    </m:r>
                  </m:oMath>
                </a14:m>
                <a:r>
                  <a:rPr lang="en-GB" dirty="0"/>
                  <a:t> wheels as well). The reward is like hitting the jackpot.</a:t>
                </a:r>
              </a:p>
              <a:p>
                <a:r>
                  <a:rPr lang="en-GB" dirty="0"/>
                  <a:t>In RL, we are concerned with maximizing reward over time. </a:t>
                </a:r>
              </a:p>
              <a:p>
                <a:r>
                  <a:rPr lang="en-GB" dirty="0"/>
                  <a:t>Each of the </a:t>
                </a:r>
                <a14:m>
                  <m:oMath xmlns:m="http://schemas.openxmlformats.org/officeDocument/2006/math">
                    <m:r>
                      <a:rPr lang="en-GB" b="0" i="1" smtClean="0">
                        <a:latin typeface="Cambria Math" panose="02040503050406030204" pitchFamily="18" charset="0"/>
                      </a:rPr>
                      <m:t>𝑘</m:t>
                    </m:r>
                  </m:oMath>
                </a14:m>
                <a:r>
                  <a:rPr lang="en-GB" dirty="0"/>
                  <a:t> arms has an expected (i.e. mean) reward associated with it. Lets call this reward its </a:t>
                </a:r>
                <a:r>
                  <a:rPr lang="en-GB" i="1" dirty="0"/>
                  <a:t>action value.</a:t>
                </a:r>
                <a:r>
                  <a:rPr lang="en-GB" dirty="0"/>
                  <a:t> i.e. pulling arm 3 is an </a:t>
                </a:r>
                <a:r>
                  <a:rPr lang="en-GB" i="1" dirty="0"/>
                  <a:t>action </a:t>
                </a:r>
                <a:r>
                  <a:rPr lang="en-GB" dirty="0"/>
                  <a:t>that may have a </a:t>
                </a:r>
                <a:r>
                  <a:rPr lang="en-GB" i="1" dirty="0"/>
                  <a:t>value </a:t>
                </a:r>
                <a:r>
                  <a:rPr lang="en-GB" dirty="0"/>
                  <a:t>of £1.20.</a:t>
                </a:r>
              </a:p>
              <a:p>
                <a:r>
                  <a:rPr lang="en-GB" dirty="0"/>
                  <a:t>The action selected at time </a:t>
                </a:r>
                <a14:m>
                  <m:oMath xmlns:m="http://schemas.openxmlformats.org/officeDocument/2006/math">
                    <m:r>
                      <a:rPr lang="en-GB" b="0" i="1" smtClean="0">
                        <a:latin typeface="Cambria Math" panose="02040503050406030204" pitchFamily="18" charset="0"/>
                      </a:rPr>
                      <m:t>𝑡</m:t>
                    </m:r>
                  </m:oMath>
                </a14:m>
                <a:r>
                  <a:rPr lang="en-GB" dirty="0"/>
                  <a:t> is denoted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𝐴</m:t>
                        </m:r>
                      </m:e>
                      <m:sub>
                        <m:r>
                          <a:rPr lang="en-GB" b="0" i="1" smtClean="0">
                            <a:latin typeface="Cambria Math" panose="02040503050406030204" pitchFamily="18" charset="0"/>
                          </a:rPr>
                          <m:t>𝑡</m:t>
                        </m:r>
                      </m:sub>
                    </m:sSub>
                  </m:oMath>
                </a14:m>
                <a:r>
                  <a:rPr lang="en-GB" dirty="0"/>
                  <a:t> and its corresponding reward is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𝑡</m:t>
                        </m:r>
                      </m:sub>
                    </m:sSub>
                  </m:oMath>
                </a14:m>
                <a:endParaRPr lang="en-GB" dirty="0"/>
              </a:p>
              <a:p>
                <a:r>
                  <a:rPr lang="en-GB" dirty="0"/>
                  <a:t>More precisely, the value of an action, denoted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𝑎</m:t>
                        </m:r>
                      </m:e>
                    </m:d>
                  </m:oMath>
                </a14:m>
                <a:r>
                  <a:rPr lang="en-GB" i="1" dirty="0"/>
                  <a:t> </a:t>
                </a:r>
                <a:r>
                  <a:rPr lang="en-GB" dirty="0"/>
                  <a:t>is the amount of reward we can expect (i.e. expected reward), given that we have taken action </a:t>
                </a:r>
                <a14:m>
                  <m:oMath xmlns:m="http://schemas.openxmlformats.org/officeDocument/2006/math">
                    <m:r>
                      <a:rPr lang="en-GB" b="0" i="1" smtClean="0">
                        <a:latin typeface="Cambria Math" panose="02040503050406030204" pitchFamily="18" charset="0"/>
                      </a:rPr>
                      <m:t>𝑎</m:t>
                    </m:r>
                  </m:oMath>
                </a14:m>
                <a:endParaRPr lang="en-GB" i="1" dirty="0"/>
              </a:p>
              <a:p>
                <a:pPr lvl="1"/>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𝑎</m:t>
                        </m:r>
                      </m:e>
                    </m:d>
                    <m:box>
                      <m:boxPr>
                        <m:ctrlPr>
                          <a:rPr lang="en-GB" b="0" i="1" smtClean="0">
                            <a:latin typeface="Cambria Math" panose="02040503050406030204" pitchFamily="18" charset="0"/>
                          </a:rPr>
                        </m:ctrlPr>
                      </m:boxPr>
                      <m:e>
                        <m:r>
                          <a:rPr lang="en-GB" b="0" i="1" smtClean="0">
                            <a:latin typeface="Cambria Math" panose="02040503050406030204" pitchFamily="18" charset="0"/>
                          </a:rPr>
                          <m:t>≔</m:t>
                        </m:r>
                      </m:e>
                    </m:box>
                    <m:r>
                      <a:rPr lang="en-GB" b="0" i="1" smtClean="0">
                        <a:latin typeface="Cambria Math" panose="02040503050406030204" pitchFamily="18" charset="0"/>
                        <a:ea typeface="Cambria Math" panose="02040503050406030204" pitchFamily="18" charset="0"/>
                      </a:rPr>
                      <m:t>𝔼</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𝑡</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𝐴</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endParaRPr lang="en-GB" i="1" dirty="0"/>
              </a:p>
              <a:p>
                <a:r>
                  <a:rPr lang="en-GB" dirty="0"/>
                  <a:t>If we knew all the </a:t>
                </a:r>
                <a14:m>
                  <m:oMath xmlns:m="http://schemas.openxmlformats.org/officeDocument/2006/math">
                    <m:r>
                      <a:rPr lang="en-GB" b="0" i="1" smtClean="0">
                        <a:latin typeface="Cambria Math" panose="02040503050406030204" pitchFamily="18" charset="0"/>
                      </a:rPr>
                      <m:t>𝑘</m:t>
                    </m:r>
                  </m:oMath>
                </a14:m>
                <a:r>
                  <a:rPr lang="en-GB" dirty="0"/>
                  <a:t> actions value, maximizing reward would be easy because we’d just pick the one that would give us the largest reward (known as acting greedily)</a:t>
                </a:r>
              </a:p>
              <a:p>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 is not known, but we have estimates. Lets call the estimates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 </a:t>
                </a:r>
              </a:p>
              <a:p>
                <a:r>
                  <a:rPr lang="en-GB" dirty="0"/>
                  <a:t>We want our estimates of the action values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 to be as close as possible to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a:t>
                </a:r>
              </a:p>
              <a:p>
                <a:endParaRPr lang="en-GB" dirty="0"/>
              </a:p>
            </p:txBody>
          </p:sp>
        </mc:Choice>
        <mc:Fallback xmlns="">
          <p:sp>
            <p:nvSpPr>
              <p:cNvPr id="3" name="Content Placeholder 2">
                <a:extLst>
                  <a:ext uri="{FF2B5EF4-FFF2-40B4-BE49-F238E27FC236}">
                    <a16:creationId xmlns:a16="http://schemas.microsoft.com/office/drawing/2014/main" id="{EAB9723A-DA92-4223-84FA-1B1F1C6D8F50}"/>
                  </a:ext>
                </a:extLst>
              </p:cNvPr>
              <p:cNvSpPr>
                <a:spLocks noGrp="1" noRot="1" noChangeAspect="1" noMove="1" noResize="1" noEditPoints="1" noAdjustHandles="1" noChangeArrowheads="1" noChangeShapeType="1" noTextEdit="1"/>
              </p:cNvSpPr>
              <p:nvPr>
                <p:ph idx="1"/>
              </p:nvPr>
            </p:nvSpPr>
            <p:spPr>
              <a:xfrm>
                <a:off x="670420" y="1253330"/>
                <a:ext cx="10515600" cy="5264915"/>
              </a:xfrm>
              <a:blipFill>
                <a:blip r:embed="rId4"/>
                <a:stretch>
                  <a:fillRect l="-696" t="-2433"/>
                </a:stretch>
              </a:blipFill>
            </p:spPr>
            <p:txBody>
              <a:bodyPr/>
              <a:lstStyle/>
              <a:p>
                <a:r>
                  <a:rPr lang="en-GB">
                    <a:noFill/>
                  </a:rPr>
                  <a:t> </a:t>
                </a:r>
              </a:p>
            </p:txBody>
          </p:sp>
        </mc:Fallback>
      </mc:AlternateContent>
    </p:spTree>
    <p:extLst>
      <p:ext uri="{BB962C8B-B14F-4D97-AF65-F5344CB8AC3E}">
        <p14:creationId xmlns:p14="http://schemas.microsoft.com/office/powerpoint/2010/main" val="460325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419450" y="100669"/>
                <a:ext cx="10934350"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2"/>
                  </a:rPr>
                  <a:t>Sutton and </a:t>
                </a:r>
                <a:r>
                  <a:rPr lang="en-GB" sz="2400" dirty="0" err="1">
                    <a:hlinkClick r:id="rId2"/>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419450" y="100669"/>
                <a:ext cx="10934350" cy="998290"/>
              </a:xfrm>
              <a:blipFill>
                <a:blip r:embed="rId3"/>
                <a:stretch>
                  <a:fillRect t="-11043" b="-98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B9723A-DA92-4223-84FA-1B1F1C6D8F50}"/>
                  </a:ext>
                </a:extLst>
              </p:cNvPr>
              <p:cNvSpPr>
                <a:spLocks noGrp="1"/>
              </p:cNvSpPr>
              <p:nvPr>
                <p:ph idx="1"/>
              </p:nvPr>
            </p:nvSpPr>
            <p:spPr>
              <a:xfrm>
                <a:off x="670420" y="1253330"/>
                <a:ext cx="10515600" cy="5264915"/>
              </a:xfrm>
            </p:spPr>
            <p:txBody>
              <a:bodyPr>
                <a:normAutofit/>
              </a:bodyPr>
              <a:lstStyle/>
              <a:p>
                <a:r>
                  <a:rPr lang="en-GB" dirty="0"/>
                  <a:t>So lets maintain estimates of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 and choose greedily (i.e. take the action that maximizes </a:t>
                </a:r>
                <a14:m>
                  <m:oMath xmlns:m="http://schemas.openxmlformats.org/officeDocument/2006/math">
                    <m:r>
                      <a:rPr lang="en-GB" i="1" dirty="0" smtClean="0">
                        <a:latin typeface="Cambria Math" panose="02040503050406030204" pitchFamily="18" charset="0"/>
                      </a:rPr>
                      <m:t>𝑄</m:t>
                    </m:r>
                  </m:oMath>
                </a14:m>
                <a:r>
                  <a:rPr lang="en-GB" dirty="0"/>
                  <a:t>)</a:t>
                </a:r>
              </a:p>
              <a:p>
                <a:r>
                  <a:rPr lang="en-GB" dirty="0"/>
                  <a:t>When you choose greedily, you are </a:t>
                </a:r>
                <a:r>
                  <a:rPr lang="en-GB" b="1" dirty="0"/>
                  <a:t>exploiting</a:t>
                </a:r>
                <a:r>
                  <a:rPr lang="en-GB" dirty="0"/>
                  <a:t> existing knowledge</a:t>
                </a:r>
              </a:p>
              <a:p>
                <a:r>
                  <a:rPr lang="en-GB" dirty="0"/>
                  <a:t>In contrast, you must also sometimes </a:t>
                </a:r>
                <a:r>
                  <a:rPr lang="en-GB" b="1" dirty="0"/>
                  <a:t>explore </a:t>
                </a:r>
                <a:r>
                  <a:rPr lang="en-GB" dirty="0"/>
                  <a:t>by randomly picking actions. </a:t>
                </a:r>
              </a:p>
              <a:p>
                <a:r>
                  <a:rPr lang="en-GB" dirty="0"/>
                  <a:t>If you only ever exploit existing knowledge, you may not figure out the best actions and will end up with a sub-maximal reward in the long run</a:t>
                </a:r>
              </a:p>
              <a:p>
                <a:r>
                  <a:rPr lang="en-GB" dirty="0"/>
                  <a:t>If you explore too much you do not make the most of your hard earned knowledge and you end up with a sub-maximal reward. </a:t>
                </a:r>
              </a:p>
              <a:p>
                <a:endParaRPr lang="en-GB" dirty="0"/>
              </a:p>
            </p:txBody>
          </p:sp>
        </mc:Choice>
        <mc:Fallback xmlns="">
          <p:sp>
            <p:nvSpPr>
              <p:cNvPr id="3" name="Content Placeholder 2">
                <a:extLst>
                  <a:ext uri="{FF2B5EF4-FFF2-40B4-BE49-F238E27FC236}">
                    <a16:creationId xmlns:a16="http://schemas.microsoft.com/office/drawing/2014/main" id="{EAB9723A-DA92-4223-84FA-1B1F1C6D8F50}"/>
                  </a:ext>
                </a:extLst>
              </p:cNvPr>
              <p:cNvSpPr>
                <a:spLocks noGrp="1" noRot="1" noChangeAspect="1" noMove="1" noResize="1" noEditPoints="1" noAdjustHandles="1" noChangeArrowheads="1" noChangeShapeType="1" noTextEdit="1"/>
              </p:cNvSpPr>
              <p:nvPr>
                <p:ph idx="1"/>
              </p:nvPr>
            </p:nvSpPr>
            <p:spPr>
              <a:xfrm>
                <a:off x="670420" y="1253330"/>
                <a:ext cx="10515600" cy="5264915"/>
              </a:xfrm>
              <a:blipFill>
                <a:blip r:embed="rId4"/>
                <a:stretch>
                  <a:fillRect l="-1043" t="-1970" r="-406"/>
                </a:stretch>
              </a:blipFill>
            </p:spPr>
            <p:txBody>
              <a:bodyPr/>
              <a:lstStyle/>
              <a:p>
                <a:r>
                  <a:rPr lang="en-GB">
                    <a:noFill/>
                  </a:rPr>
                  <a:t> </a:t>
                </a:r>
              </a:p>
            </p:txBody>
          </p:sp>
        </mc:Fallback>
      </mc:AlternateContent>
    </p:spTree>
    <p:extLst>
      <p:ext uri="{BB962C8B-B14F-4D97-AF65-F5344CB8AC3E}">
        <p14:creationId xmlns:p14="http://schemas.microsoft.com/office/powerpoint/2010/main" val="1695179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419450" y="100669"/>
                <a:ext cx="10934350"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2"/>
                  </a:rPr>
                  <a:t>Sutton and </a:t>
                </a:r>
                <a:r>
                  <a:rPr lang="en-GB" sz="2400" dirty="0" err="1">
                    <a:hlinkClick r:id="rId2"/>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419450" y="100669"/>
                <a:ext cx="10934350" cy="998290"/>
              </a:xfrm>
              <a:blipFill>
                <a:blip r:embed="rId3"/>
                <a:stretch>
                  <a:fillRect t="-11043" b="-98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B9723A-DA92-4223-84FA-1B1F1C6D8F50}"/>
                  </a:ext>
                </a:extLst>
              </p:cNvPr>
              <p:cNvSpPr>
                <a:spLocks noGrp="1"/>
              </p:cNvSpPr>
              <p:nvPr>
                <p:ph idx="1"/>
              </p:nvPr>
            </p:nvSpPr>
            <p:spPr>
              <a:xfrm>
                <a:off x="696286" y="2004969"/>
                <a:ext cx="10489734" cy="4513276"/>
              </a:xfrm>
            </p:spPr>
            <p:txBody>
              <a:bodyPr>
                <a:normAutofit fontScale="92500" lnSpcReduction="10000"/>
              </a:bodyPr>
              <a:lstStyle/>
              <a:p>
                <a:r>
                  <a:rPr lang="en-GB" dirty="0"/>
                  <a:t>One of the simplest ways is called the sample averaging method:</a:t>
                </a:r>
              </a:p>
              <a:p>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𝑎</m:t>
                        </m:r>
                      </m:e>
                    </m:d>
                    <m:r>
                      <a:rPr lang="en-GB" b="0" i="1" smtClean="0">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𝑠𝑢𝑚</m:t>
                        </m:r>
                        <m:r>
                          <a:rPr lang="en-GB" b="0" i="1" smtClean="0">
                            <a:latin typeface="Cambria Math" panose="02040503050406030204" pitchFamily="18" charset="0"/>
                          </a:rPr>
                          <m:t> </m:t>
                        </m:r>
                        <m:r>
                          <a:rPr lang="en-GB" b="0" i="1" smtClean="0">
                            <a:latin typeface="Cambria Math" panose="02040503050406030204" pitchFamily="18" charset="0"/>
                          </a:rPr>
                          <m:t>𝑜𝑓</m:t>
                        </m:r>
                        <m:r>
                          <a:rPr lang="en-GB" b="0" i="1" smtClean="0">
                            <a:latin typeface="Cambria Math" panose="02040503050406030204" pitchFamily="18" charset="0"/>
                          </a:rPr>
                          <m:t> </m:t>
                        </m:r>
                        <m:r>
                          <a:rPr lang="en-GB" b="0" i="1" smtClean="0">
                            <a:latin typeface="Cambria Math" panose="02040503050406030204" pitchFamily="18" charset="0"/>
                          </a:rPr>
                          <m:t>𝑟𝑒𝑤𝑎𝑟𝑑𝑠</m:t>
                        </m:r>
                        <m:r>
                          <a:rPr lang="en-GB" b="0" i="1" smtClean="0">
                            <a:latin typeface="Cambria Math" panose="02040503050406030204" pitchFamily="18" charset="0"/>
                          </a:rPr>
                          <m:t> </m:t>
                        </m:r>
                        <m:r>
                          <a:rPr lang="en-GB" b="0" i="1" smtClean="0">
                            <a:latin typeface="Cambria Math" panose="02040503050406030204" pitchFamily="18" charset="0"/>
                          </a:rPr>
                          <m:t>𝑤h𝑒𝑛</m:t>
                        </m:r>
                        <m:r>
                          <a:rPr lang="en-GB" b="0" i="1" smtClean="0">
                            <a:latin typeface="Cambria Math" panose="02040503050406030204" pitchFamily="18" charset="0"/>
                          </a:rPr>
                          <m:t> </m:t>
                        </m:r>
                        <m:r>
                          <a:rPr lang="en-GB" b="0" i="1" smtClean="0">
                            <a:latin typeface="Cambria Math" panose="02040503050406030204" pitchFamily="18" charset="0"/>
                          </a:rPr>
                          <m:t>𝑡𝑎𝑘𝑒𝑛</m:t>
                        </m:r>
                        <m:r>
                          <a:rPr lang="en-GB" b="0" i="1" smtClean="0">
                            <a:latin typeface="Cambria Math" panose="02040503050406030204" pitchFamily="18" charset="0"/>
                          </a:rPr>
                          <m:t> </m:t>
                        </m:r>
                        <m:r>
                          <a:rPr lang="en-GB" b="0" i="1" smtClean="0">
                            <a:latin typeface="Cambria Math" panose="02040503050406030204" pitchFamily="18" charset="0"/>
                          </a:rPr>
                          <m:t>𝑎𝑐𝑡𝑖𝑜𝑛</m:t>
                        </m:r>
                        <m:r>
                          <a:rPr lang="en-GB" b="0" i="1" smtClean="0">
                            <a:latin typeface="Cambria Math" panose="02040503050406030204" pitchFamily="18" charset="0"/>
                          </a:rPr>
                          <m:t> </m:t>
                        </m:r>
                        <m:r>
                          <a:rPr lang="en-GB" b="0" i="1" smtClean="0">
                            <a:latin typeface="Cambria Math" panose="02040503050406030204" pitchFamily="18" charset="0"/>
                          </a:rPr>
                          <m:t>𝑎</m:t>
                        </m:r>
                        <m:r>
                          <a:rPr lang="en-GB" b="0" i="1" smtClean="0">
                            <a:latin typeface="Cambria Math" panose="02040503050406030204" pitchFamily="18" charset="0"/>
                          </a:rPr>
                          <m:t> </m:t>
                        </m:r>
                        <m:r>
                          <a:rPr lang="en-GB" b="0" i="1" smtClean="0">
                            <a:latin typeface="Cambria Math" panose="02040503050406030204" pitchFamily="18" charset="0"/>
                          </a:rPr>
                          <m:t>𝑝𝑟𝑖𝑜𝑟</m:t>
                        </m:r>
                        <m:r>
                          <a:rPr lang="en-GB" b="0" i="1" smtClean="0">
                            <a:latin typeface="Cambria Math" panose="02040503050406030204" pitchFamily="18" charset="0"/>
                          </a:rPr>
                          <m:t> </m:t>
                        </m:r>
                        <m:r>
                          <a:rPr lang="en-GB" b="0" i="1" smtClean="0">
                            <a:latin typeface="Cambria Math" panose="02040503050406030204" pitchFamily="18" charset="0"/>
                          </a:rPr>
                          <m:t>𝑡𝑜</m:t>
                        </m:r>
                        <m:r>
                          <a:rPr lang="en-GB" b="0" i="1" smtClean="0">
                            <a:latin typeface="Cambria Math" panose="02040503050406030204" pitchFamily="18" charset="0"/>
                          </a:rPr>
                          <m:t> </m:t>
                        </m:r>
                        <m:r>
                          <a:rPr lang="en-GB" b="0" i="1" smtClean="0">
                            <a:latin typeface="Cambria Math" panose="02040503050406030204" pitchFamily="18" charset="0"/>
                          </a:rPr>
                          <m:t>𝑡𝑖𝑚𝑒</m:t>
                        </m:r>
                        <m:r>
                          <a:rPr lang="en-GB" b="0" i="1" smtClean="0">
                            <a:latin typeface="Cambria Math" panose="02040503050406030204" pitchFamily="18" charset="0"/>
                          </a:rPr>
                          <m:t> </m:t>
                        </m:r>
                        <m:r>
                          <a:rPr lang="en-GB" b="0" i="1" smtClean="0">
                            <a:latin typeface="Cambria Math" panose="02040503050406030204" pitchFamily="18" charset="0"/>
                          </a:rPr>
                          <m:t>𝑡</m:t>
                        </m:r>
                      </m:num>
                      <m:den>
                        <m:r>
                          <a:rPr lang="en-GB" b="0" i="1" smtClean="0">
                            <a:latin typeface="Cambria Math" panose="02040503050406030204" pitchFamily="18" charset="0"/>
                          </a:rPr>
                          <m:t>𝑛𝑢𝑚𝑏𝑒𝑟</m:t>
                        </m:r>
                        <m:r>
                          <a:rPr lang="en-GB" b="0" i="1" smtClean="0">
                            <a:latin typeface="Cambria Math" panose="02040503050406030204" pitchFamily="18" charset="0"/>
                          </a:rPr>
                          <m:t> </m:t>
                        </m:r>
                        <m:r>
                          <a:rPr lang="en-GB" b="0" i="1" smtClean="0">
                            <a:latin typeface="Cambria Math" panose="02040503050406030204" pitchFamily="18" charset="0"/>
                          </a:rPr>
                          <m:t>𝑜𝑓</m:t>
                        </m:r>
                        <m:r>
                          <a:rPr lang="en-GB" b="0" i="1" smtClean="0">
                            <a:latin typeface="Cambria Math" panose="02040503050406030204" pitchFamily="18" charset="0"/>
                          </a:rPr>
                          <m:t> </m:t>
                        </m:r>
                        <m:r>
                          <a:rPr lang="en-GB" b="0" i="1" smtClean="0">
                            <a:latin typeface="Cambria Math" panose="02040503050406030204" pitchFamily="18" charset="0"/>
                          </a:rPr>
                          <m:t>𝑡𝑖𝑚𝑒𝑠</m:t>
                        </m:r>
                        <m:r>
                          <a:rPr lang="en-GB" b="0" i="1" smtClean="0">
                            <a:latin typeface="Cambria Math" panose="02040503050406030204" pitchFamily="18" charset="0"/>
                          </a:rPr>
                          <m:t> </m:t>
                        </m:r>
                        <m:r>
                          <a:rPr lang="en-GB" b="0" i="1" smtClean="0">
                            <a:latin typeface="Cambria Math" panose="02040503050406030204" pitchFamily="18" charset="0"/>
                          </a:rPr>
                          <m:t>𝑎𝑐𝑡𝑖𝑜𝑛</m:t>
                        </m:r>
                        <m:r>
                          <a:rPr lang="en-GB" b="0" i="1" smtClean="0">
                            <a:latin typeface="Cambria Math" panose="02040503050406030204" pitchFamily="18" charset="0"/>
                          </a:rPr>
                          <m:t> </m:t>
                        </m:r>
                        <m:r>
                          <a:rPr lang="en-GB" b="0" i="1" smtClean="0">
                            <a:latin typeface="Cambria Math" panose="02040503050406030204" pitchFamily="18" charset="0"/>
                          </a:rPr>
                          <m:t>𝑎</m:t>
                        </m:r>
                        <m:r>
                          <a:rPr lang="en-GB" b="0" i="1" smtClean="0">
                            <a:latin typeface="Cambria Math" panose="02040503050406030204" pitchFamily="18" charset="0"/>
                          </a:rPr>
                          <m:t> </m:t>
                        </m:r>
                        <m:r>
                          <a:rPr lang="en-GB" b="0" i="1" smtClean="0">
                            <a:latin typeface="Cambria Math" panose="02040503050406030204" pitchFamily="18" charset="0"/>
                          </a:rPr>
                          <m:t>𝑡𝑎𝑘𝑒𝑛</m:t>
                        </m:r>
                        <m:r>
                          <a:rPr lang="en-GB" b="0" i="1" smtClean="0">
                            <a:latin typeface="Cambria Math" panose="02040503050406030204" pitchFamily="18" charset="0"/>
                          </a:rPr>
                          <m:t> </m:t>
                        </m:r>
                        <m:r>
                          <a:rPr lang="en-GB" b="0" i="1" smtClean="0">
                            <a:latin typeface="Cambria Math" panose="02040503050406030204" pitchFamily="18" charset="0"/>
                          </a:rPr>
                          <m:t>𝑝𝑟𝑖𝑜𝑟</m:t>
                        </m:r>
                        <m:r>
                          <a:rPr lang="en-GB" b="0" i="1" smtClean="0">
                            <a:latin typeface="Cambria Math" panose="02040503050406030204" pitchFamily="18" charset="0"/>
                          </a:rPr>
                          <m:t> </m:t>
                        </m:r>
                        <m:r>
                          <a:rPr lang="en-GB" b="0" i="1" smtClean="0">
                            <a:latin typeface="Cambria Math" panose="02040503050406030204" pitchFamily="18" charset="0"/>
                          </a:rPr>
                          <m:t>𝑡𝑜</m:t>
                        </m:r>
                        <m:r>
                          <a:rPr lang="en-GB" b="0" i="1" smtClean="0">
                            <a:latin typeface="Cambria Math" panose="02040503050406030204" pitchFamily="18" charset="0"/>
                          </a:rPr>
                          <m:t> </m:t>
                        </m:r>
                        <m:r>
                          <a:rPr lang="en-GB" b="0" i="1" smtClean="0">
                            <a:latin typeface="Cambria Math" panose="02040503050406030204" pitchFamily="18" charset="0"/>
                          </a:rPr>
                          <m:t>𝑡</m:t>
                        </m:r>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nary>
                          <m:naryPr>
                            <m:chr m:val="∑"/>
                            <m:ctrlPr>
                              <a:rPr lang="en-GB" b="0" i="1" smtClean="0">
                                <a:latin typeface="Cambria Math" panose="02040503050406030204" pitchFamily="18" charset="0"/>
                              </a:rPr>
                            </m:ctrlPr>
                          </m:naryPr>
                          <m:sub>
                            <m:r>
                              <m:rPr>
                                <m:brk m:alnAt="23"/>
                              </m:rPr>
                              <a:rPr lang="en-GB" b="0" i="1" smtClean="0">
                                <a:latin typeface="Cambria Math" panose="02040503050406030204" pitchFamily="18" charset="0"/>
                              </a:rPr>
                              <m:t>1</m:t>
                            </m:r>
                          </m:sub>
                          <m:sup>
                            <m:r>
                              <a:rPr lang="en-GB" b="0" i="1" smtClean="0">
                                <a:latin typeface="Cambria Math" panose="02040503050406030204" pitchFamily="18" charset="0"/>
                              </a:rPr>
                              <m:t>𝑡</m:t>
                            </m:r>
                            <m:r>
                              <a:rPr lang="en-GB" b="0" i="1" smtClean="0">
                                <a:latin typeface="Cambria Math" panose="02040503050406030204" pitchFamily="18" charset="0"/>
                              </a:rPr>
                              <m:t>−1</m:t>
                            </m:r>
                          </m:sup>
                          <m:e>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𝑖</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𝐼</m:t>
                                </m:r>
                              </m:e>
                              <m:sub>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𝑎</m:t>
                                </m:r>
                              </m:sub>
                            </m:sSub>
                          </m:e>
                        </m:nary>
                      </m:num>
                      <m:den>
                        <m:nary>
                          <m:naryPr>
                            <m:chr m:val="∑"/>
                            <m:ctrlPr>
                              <a:rPr lang="en-GB" b="0" i="1" smtClean="0">
                                <a:latin typeface="Cambria Math" panose="02040503050406030204" pitchFamily="18" charset="0"/>
                              </a:rPr>
                            </m:ctrlPr>
                          </m:naryPr>
                          <m:sub>
                            <m:r>
                              <m:rPr>
                                <m:brk m:alnAt="23"/>
                              </m:rPr>
                              <a:rPr lang="en-GB" b="0" i="1" smtClean="0">
                                <a:latin typeface="Cambria Math" panose="02040503050406030204" pitchFamily="18" charset="0"/>
                              </a:rPr>
                              <m:t>1</m:t>
                            </m:r>
                          </m:sub>
                          <m:sup>
                            <m:r>
                              <a:rPr lang="en-GB" b="0" i="1" smtClean="0">
                                <a:latin typeface="Cambria Math" panose="02040503050406030204" pitchFamily="18" charset="0"/>
                              </a:rPr>
                              <m:t>𝑡</m:t>
                            </m:r>
                            <m:r>
                              <a:rPr lang="en-GB" b="0" i="1" smtClean="0">
                                <a:latin typeface="Cambria Math" panose="02040503050406030204" pitchFamily="18" charset="0"/>
                              </a:rPr>
                              <m:t>−1</m:t>
                            </m:r>
                          </m:sup>
                          <m:e>
                            <m:sSub>
                              <m:sSubPr>
                                <m:ctrlPr>
                                  <a:rPr lang="en-GB" b="0" i="1" smtClean="0">
                                    <a:latin typeface="Cambria Math" panose="02040503050406030204" pitchFamily="18" charset="0"/>
                                  </a:rPr>
                                </m:ctrlPr>
                              </m:sSubPr>
                              <m:e>
                                <m:r>
                                  <a:rPr lang="en-GB" b="0" i="1" smtClean="0">
                                    <a:latin typeface="Cambria Math" panose="02040503050406030204" pitchFamily="18" charset="0"/>
                                  </a:rPr>
                                  <m:t>𝐼</m:t>
                                </m:r>
                              </m:e>
                              <m:sub>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𝑎</m:t>
                                </m:r>
                              </m:sub>
                            </m:sSub>
                          </m:e>
                        </m:nary>
                      </m:den>
                    </m:f>
                  </m:oMath>
                </a14:m>
                <a:endParaRPr lang="en-GB" dirty="0"/>
              </a:p>
              <a:p>
                <a:r>
                  <a:rPr lang="en-GB" dirty="0"/>
                  <a:t>Where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𝐼</m:t>
                        </m:r>
                      </m:e>
                      <m:sub>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𝑎</m:t>
                        </m:r>
                      </m:sub>
                    </m:sSub>
                  </m:oMath>
                </a14:m>
                <a:r>
                  <a:rPr lang="en-GB" dirty="0"/>
                  <a:t> is an indicator function that is 1 when </a:t>
                </a:r>
                <a14:m>
                  <m:oMath xmlns:m="http://schemas.openxmlformats.org/officeDocument/2006/math">
                    <m:r>
                      <a:rPr lang="en-GB" i="1" dirty="0" smtClean="0">
                        <a:latin typeface="Cambria Math" panose="02040503050406030204" pitchFamily="18" charset="0"/>
                      </a:rPr>
                      <m:t>𝐴</m:t>
                    </m:r>
                    <m:r>
                      <a:rPr lang="en-GB" i="1" dirty="0" smtClean="0">
                        <a:latin typeface="Cambria Math" panose="02040503050406030204" pitchFamily="18" charset="0"/>
                      </a:rPr>
                      <m:t>=</m:t>
                    </m:r>
                    <m:r>
                      <a:rPr lang="en-GB" i="1" dirty="0" smtClean="0">
                        <a:latin typeface="Cambria Math" panose="02040503050406030204" pitchFamily="18" charset="0"/>
                      </a:rPr>
                      <m:t>𝑎</m:t>
                    </m:r>
                  </m:oMath>
                </a14:m>
                <a:r>
                  <a:rPr lang="en-GB" dirty="0"/>
                  <a:t> else 0</a:t>
                </a:r>
              </a:p>
              <a:p>
                <a:r>
                  <a:rPr lang="en-GB" dirty="0"/>
                  <a:t>As the denominator approaches </a:t>
                </a:r>
                <a14:m>
                  <m:oMath xmlns:m="http://schemas.openxmlformats.org/officeDocument/2006/math">
                    <m:r>
                      <a:rPr lang="en-GB" i="1" smtClean="0">
                        <a:latin typeface="Cambria Math" panose="02040503050406030204" pitchFamily="18" charset="0"/>
                        <a:ea typeface="Cambria Math" panose="02040503050406030204" pitchFamily="18" charset="0"/>
                      </a:rPr>
                      <m:t>∞</m:t>
                    </m:r>
                  </m:oMath>
                </a14:m>
                <a:r>
                  <a:rPr lang="en-GB" dirty="0"/>
                  <a:t>,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𝑎</m:t>
                        </m:r>
                      </m:e>
                    </m:d>
                  </m:oMath>
                </a14:m>
                <a:r>
                  <a:rPr lang="en-GB" dirty="0"/>
                  <a:t> approaches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m:t>
                    </m:r>
                  </m:oMath>
                </a14:m>
                <a:r>
                  <a:rPr lang="en-GB" dirty="0"/>
                  <a:t>. </a:t>
                </a:r>
              </a:p>
              <a:p>
                <a:r>
                  <a:rPr lang="en-GB" dirty="0"/>
                  <a:t>Then we select our action by acting greedily </a:t>
                </a:r>
                <a:r>
                  <a:rPr lang="en-GB" dirty="0" err="1"/>
                  <a:t>wrt</a:t>
                </a:r>
                <a:r>
                  <a:rPr lang="en-GB" dirty="0"/>
                  <a:t>. </a:t>
                </a:r>
                <a14:m>
                  <m:oMath xmlns:m="http://schemas.openxmlformats.org/officeDocument/2006/math">
                    <m:r>
                      <a:rPr lang="en-GB" b="0" i="1" smtClean="0">
                        <a:latin typeface="Cambria Math" panose="02040503050406030204" pitchFamily="18" charset="0"/>
                      </a:rPr>
                      <m:t>𝑄</m:t>
                    </m:r>
                  </m:oMath>
                </a14:m>
                <a:r>
                  <a:rPr lang="en-GB" dirty="0"/>
                  <a:t>:</a:t>
                </a:r>
              </a:p>
              <a:p>
                <a:pPr lvl="1"/>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𝐴</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𝑎𝑟𝑔𝑚𝑎</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𝑥</m:t>
                        </m:r>
                      </m:e>
                      <m:sub>
                        <m:r>
                          <a:rPr lang="en-GB" b="0" i="1" smtClean="0">
                            <a:latin typeface="Cambria Math" panose="02040503050406030204" pitchFamily="18" charset="0"/>
                          </a:rPr>
                          <m:t>𝑎</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𝑡</m:t>
                        </m:r>
                      </m:sub>
                    </m:sSub>
                    <m:r>
                      <a:rPr lang="en-GB" b="0" i="1" smtClean="0">
                        <a:latin typeface="Cambria Math" panose="02040503050406030204" pitchFamily="18" charset="0"/>
                      </a:rPr>
                      <m:t>(</m:t>
                    </m:r>
                    <m:r>
                      <a:rPr lang="en-GB" b="0" i="1" smtClean="0">
                        <a:latin typeface="Cambria Math" panose="02040503050406030204" pitchFamily="18" charset="0"/>
                      </a:rPr>
                      <m:t>𝑎</m:t>
                    </m:r>
                    <m:r>
                      <a:rPr lang="en-GB" b="0" i="1" smtClean="0">
                        <a:latin typeface="Cambria Math" panose="02040503050406030204" pitchFamily="18" charset="0"/>
                      </a:rPr>
                      <m:t>) </m:t>
                    </m:r>
                  </m:oMath>
                </a14:m>
                <a:endParaRPr lang="en-GB" dirty="0"/>
              </a:p>
              <a:p>
                <a:r>
                  <a:rPr lang="en-GB" dirty="0"/>
                  <a:t>To strike a balance our algorithm must also explore. So, some portion of the time, say with some probability </a:t>
                </a:r>
                <a14:m>
                  <m:oMath xmlns:m="http://schemas.openxmlformats.org/officeDocument/2006/math">
                    <m:r>
                      <a:rPr lang="en-GB" i="1" smtClean="0">
                        <a:latin typeface="Cambria Math" panose="02040503050406030204" pitchFamily="18" charset="0"/>
                        <a:ea typeface="Cambria Math" panose="02040503050406030204" pitchFamily="18" charset="0"/>
                      </a:rPr>
                      <m:t>𝜀</m:t>
                    </m:r>
                  </m:oMath>
                </a14:m>
                <a:r>
                  <a:rPr lang="en-GB" dirty="0"/>
                  <a:t>, we randomly choose an action, rather than acting greedily. </a:t>
                </a:r>
              </a:p>
              <a:p>
                <a:r>
                  <a:rPr lang="en-GB" dirty="0"/>
                  <a:t>This is known as an </a:t>
                </a:r>
                <a14:m>
                  <m:oMath xmlns:m="http://schemas.openxmlformats.org/officeDocument/2006/math">
                    <m:r>
                      <a:rPr lang="en-GB" i="1" smtClean="0">
                        <a:latin typeface="Cambria Math" panose="02040503050406030204" pitchFamily="18" charset="0"/>
                        <a:ea typeface="Cambria Math" panose="02040503050406030204" pitchFamily="18" charset="0"/>
                      </a:rPr>
                      <m:t>𝜀</m:t>
                    </m:r>
                  </m:oMath>
                </a14:m>
                <a:r>
                  <a:rPr lang="en-GB" dirty="0"/>
                  <a:t>-greedy method</a:t>
                </a:r>
              </a:p>
              <a:p>
                <a:endParaRPr lang="en-GB" dirty="0"/>
              </a:p>
              <a:p>
                <a:endParaRPr lang="en-GB" dirty="0"/>
              </a:p>
            </p:txBody>
          </p:sp>
        </mc:Choice>
        <mc:Fallback xmlns="">
          <p:sp>
            <p:nvSpPr>
              <p:cNvPr id="3" name="Content Placeholder 2">
                <a:extLst>
                  <a:ext uri="{FF2B5EF4-FFF2-40B4-BE49-F238E27FC236}">
                    <a16:creationId xmlns:a16="http://schemas.microsoft.com/office/drawing/2014/main" id="{EAB9723A-DA92-4223-84FA-1B1F1C6D8F50}"/>
                  </a:ext>
                </a:extLst>
              </p:cNvPr>
              <p:cNvSpPr>
                <a:spLocks noGrp="1" noRot="1" noChangeAspect="1" noMove="1" noResize="1" noEditPoints="1" noAdjustHandles="1" noChangeArrowheads="1" noChangeShapeType="1" noTextEdit="1"/>
              </p:cNvSpPr>
              <p:nvPr>
                <p:ph idx="1"/>
              </p:nvPr>
            </p:nvSpPr>
            <p:spPr>
              <a:xfrm>
                <a:off x="696286" y="2004969"/>
                <a:ext cx="10489734" cy="4513276"/>
              </a:xfrm>
              <a:blipFill>
                <a:blip r:embed="rId4"/>
                <a:stretch>
                  <a:fillRect l="-872" t="-2703" b="-811"/>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23AF347-643F-4CDC-827A-1958E25695FD}"/>
                  </a:ext>
                </a:extLst>
              </p:cNvPr>
              <p:cNvSpPr/>
              <p:nvPr/>
            </p:nvSpPr>
            <p:spPr>
              <a:xfrm>
                <a:off x="786060" y="1290354"/>
                <a:ext cx="8723607" cy="523220"/>
              </a:xfrm>
              <a:prstGeom prst="rect">
                <a:avLst/>
              </a:prstGeom>
            </p:spPr>
            <p:txBody>
              <a:bodyPr wrap="none">
                <a:spAutoFit/>
              </a:bodyPr>
              <a:lstStyle/>
              <a:p>
                <a:r>
                  <a:rPr lang="en-GB" sz="2800" b="1" dirty="0"/>
                  <a:t>So how do you estimate the action value function </a:t>
                </a:r>
                <a14:m>
                  <m:oMath xmlns:m="http://schemas.openxmlformats.org/officeDocument/2006/math">
                    <m:sSub>
                      <m:sSubPr>
                        <m:ctrlPr>
                          <a:rPr lang="en-GB" sz="2800" b="1" i="1" smtClean="0">
                            <a:latin typeface="Cambria Math" panose="02040503050406030204" pitchFamily="18" charset="0"/>
                          </a:rPr>
                        </m:ctrlPr>
                      </m:sSubPr>
                      <m:e>
                        <m:r>
                          <a:rPr lang="en-GB" sz="2800" b="1" i="1" smtClean="0">
                            <a:latin typeface="Cambria Math" panose="02040503050406030204" pitchFamily="18" charset="0"/>
                          </a:rPr>
                          <m:t>𝑸</m:t>
                        </m:r>
                      </m:e>
                      <m:sub>
                        <m:r>
                          <a:rPr lang="en-GB" sz="2800" b="1" i="1" smtClean="0">
                            <a:latin typeface="Cambria Math" panose="02040503050406030204" pitchFamily="18" charset="0"/>
                          </a:rPr>
                          <m:t>𝒕</m:t>
                        </m:r>
                      </m:sub>
                    </m:sSub>
                    <m:r>
                      <a:rPr lang="en-GB" sz="2800" b="1" i="1" smtClean="0">
                        <a:latin typeface="Cambria Math" panose="02040503050406030204" pitchFamily="18" charset="0"/>
                      </a:rPr>
                      <m:t>(</m:t>
                    </m:r>
                    <m:r>
                      <a:rPr lang="en-GB" sz="2800" b="1" i="1" smtClean="0">
                        <a:latin typeface="Cambria Math" panose="02040503050406030204" pitchFamily="18" charset="0"/>
                      </a:rPr>
                      <m:t>𝒂</m:t>
                    </m:r>
                    <m:r>
                      <a:rPr lang="en-GB" sz="2800" b="1" i="1" smtClean="0">
                        <a:latin typeface="Cambria Math" panose="02040503050406030204" pitchFamily="18" charset="0"/>
                      </a:rPr>
                      <m:t>)</m:t>
                    </m:r>
                  </m:oMath>
                </a14:m>
                <a:r>
                  <a:rPr lang="en-GB" sz="2800" b="1" dirty="0"/>
                  <a:t>?</a:t>
                </a:r>
              </a:p>
            </p:txBody>
          </p:sp>
        </mc:Choice>
        <mc:Fallback xmlns="">
          <p:sp>
            <p:nvSpPr>
              <p:cNvPr id="4" name="Rectangle 3">
                <a:extLst>
                  <a:ext uri="{FF2B5EF4-FFF2-40B4-BE49-F238E27FC236}">
                    <a16:creationId xmlns:a16="http://schemas.microsoft.com/office/drawing/2014/main" id="{C23AF347-643F-4CDC-827A-1958E25695FD}"/>
                  </a:ext>
                </a:extLst>
              </p:cNvPr>
              <p:cNvSpPr>
                <a:spLocks noRot="1" noChangeAspect="1" noMove="1" noResize="1" noEditPoints="1" noAdjustHandles="1" noChangeArrowheads="1" noChangeShapeType="1" noTextEdit="1"/>
              </p:cNvSpPr>
              <p:nvPr/>
            </p:nvSpPr>
            <p:spPr>
              <a:xfrm>
                <a:off x="786060" y="1290354"/>
                <a:ext cx="8723607" cy="523220"/>
              </a:xfrm>
              <a:prstGeom prst="rect">
                <a:avLst/>
              </a:prstGeom>
              <a:blipFill>
                <a:blip r:embed="rId5"/>
                <a:stretch>
                  <a:fillRect l="-1468" t="-11628" r="-419" b="-32558"/>
                </a:stretch>
              </a:blipFill>
            </p:spPr>
            <p:txBody>
              <a:bodyPr/>
              <a:lstStyle/>
              <a:p>
                <a:r>
                  <a:rPr lang="en-GB">
                    <a:noFill/>
                  </a:rPr>
                  <a:t> </a:t>
                </a:r>
              </a:p>
            </p:txBody>
          </p:sp>
        </mc:Fallback>
      </mc:AlternateContent>
    </p:spTree>
    <p:extLst>
      <p:ext uri="{BB962C8B-B14F-4D97-AF65-F5344CB8AC3E}">
        <p14:creationId xmlns:p14="http://schemas.microsoft.com/office/powerpoint/2010/main" val="1464879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60E206C-E9B9-4146-903F-51D757B51F4D}"/>
              </a:ext>
            </a:extLst>
          </p:cNvPr>
          <p:cNvGrpSpPr/>
          <p:nvPr/>
        </p:nvGrpSpPr>
        <p:grpSpPr>
          <a:xfrm>
            <a:off x="5000440" y="2239860"/>
            <a:ext cx="4346469" cy="4056337"/>
            <a:chOff x="5000440" y="2239860"/>
            <a:chExt cx="4346469" cy="4056337"/>
          </a:xfrm>
        </p:grpSpPr>
        <p:pic>
          <p:nvPicPr>
            <p:cNvPr id="5" name="Picture 4">
              <a:extLst>
                <a:ext uri="{FF2B5EF4-FFF2-40B4-BE49-F238E27FC236}">
                  <a16:creationId xmlns:a16="http://schemas.microsoft.com/office/drawing/2014/main" id="{91680C1D-475C-44DC-9C42-47B03C667FE1}"/>
                </a:ext>
              </a:extLst>
            </p:cNvPr>
            <p:cNvPicPr>
              <a:picLocks noChangeAspect="1"/>
            </p:cNvPicPr>
            <p:nvPr/>
          </p:nvPicPr>
          <p:blipFill rotWithShape="1">
            <a:blip r:embed="rId2"/>
            <a:srcRect l="18203"/>
            <a:stretch/>
          </p:blipFill>
          <p:spPr>
            <a:xfrm>
              <a:off x="5619565" y="2239860"/>
              <a:ext cx="3727344" cy="4056337"/>
            </a:xfrm>
            <a:prstGeom prst="rect">
              <a:avLst/>
            </a:prstGeom>
          </p:spPr>
        </p:pic>
        <p:pic>
          <p:nvPicPr>
            <p:cNvPr id="7" name="Picture 6">
              <a:extLst>
                <a:ext uri="{FF2B5EF4-FFF2-40B4-BE49-F238E27FC236}">
                  <a16:creationId xmlns:a16="http://schemas.microsoft.com/office/drawing/2014/main" id="{F4B60F8F-BB9C-45DF-B954-470478693D43}"/>
                </a:ext>
              </a:extLst>
            </p:cNvPr>
            <p:cNvPicPr>
              <a:picLocks noChangeAspect="1"/>
            </p:cNvPicPr>
            <p:nvPr/>
          </p:nvPicPr>
          <p:blipFill>
            <a:blip r:embed="rId3"/>
            <a:stretch>
              <a:fillRect/>
            </a:stretch>
          </p:blipFill>
          <p:spPr>
            <a:xfrm>
              <a:off x="5000440" y="2298583"/>
              <a:ext cx="619125" cy="371475"/>
            </a:xfrm>
            <a:prstGeom prst="rect">
              <a:avLst/>
            </a:prstGeom>
          </p:spPr>
        </p:pic>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419450" y="100669"/>
                <a:ext cx="10934350"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4"/>
                  </a:rPr>
                  <a:t>Sutton and </a:t>
                </a:r>
                <a:r>
                  <a:rPr lang="en-GB" sz="2400" dirty="0" err="1">
                    <a:hlinkClick r:id="rId4"/>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419450" y="100669"/>
                <a:ext cx="10934350" cy="998290"/>
              </a:xfrm>
              <a:blipFill>
                <a:blip r:embed="rId5"/>
                <a:stretch>
                  <a:fillRect t="-11043" b="-98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B9723A-DA92-4223-84FA-1B1F1C6D8F50}"/>
                  </a:ext>
                </a:extLst>
              </p:cNvPr>
              <p:cNvSpPr>
                <a:spLocks noGrp="1"/>
              </p:cNvSpPr>
              <p:nvPr>
                <p:ph idx="1"/>
              </p:nvPr>
            </p:nvSpPr>
            <p:spPr>
              <a:xfrm>
                <a:off x="419451" y="2239860"/>
                <a:ext cx="4370664" cy="4618139"/>
              </a:xfrm>
            </p:spPr>
            <p:txBody>
              <a:bodyPr>
                <a:normAutofit fontScale="70000" lnSpcReduction="20000"/>
              </a:bodyPr>
              <a:lstStyle/>
              <a:p>
                <a:r>
                  <a:rPr lang="en-GB" dirty="0"/>
                  <a:t>For simplicity of notation, we now focus on a single action (a 1-armed bandit problem)</a:t>
                </a:r>
              </a:p>
              <a:p>
                <a:r>
                  <a:rPr lang="en-GB" dirty="0"/>
                  <a:t>The obvious but naïve approach is to simply add the rewards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𝑡</m:t>
                        </m:r>
                      </m:sub>
                    </m:sSub>
                  </m:oMath>
                </a14:m>
                <a:r>
                  <a:rPr lang="en-GB" dirty="0"/>
                  <a:t> to a vector and store it in memory</a:t>
                </a:r>
              </a:p>
              <a:p>
                <a:pPr lvl="1"/>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𝑛</m:t>
                        </m:r>
                      </m:sub>
                    </m:sSub>
                    <m:box>
                      <m:boxPr>
                        <m:ctrlPr>
                          <a:rPr lang="en-GB" b="0" i="1" smtClean="0">
                            <a:latin typeface="Cambria Math" panose="02040503050406030204" pitchFamily="18" charset="0"/>
                          </a:rPr>
                        </m:ctrlPr>
                      </m:boxPr>
                      <m:e>
                        <m:r>
                          <a:rPr lang="en-GB" b="0" i="1" smtClean="0">
                            <a:latin typeface="Cambria Math" panose="02040503050406030204" pitchFamily="18" charset="0"/>
                          </a:rPr>
                          <m:t>≔</m:t>
                        </m:r>
                      </m:e>
                    </m:box>
                    <m:f>
                      <m:fPr>
                        <m:ctrlPr>
                          <a:rPr lang="en-GB" b="0" i="1" smtClean="0">
                            <a:latin typeface="Cambria Math" panose="02040503050406030204" pitchFamily="18" charset="0"/>
                          </a:rPr>
                        </m:ctrlPr>
                      </m:fPr>
                      <m:num>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𝑛</m:t>
                            </m:r>
                            <m:r>
                              <a:rPr lang="en-GB" b="0" i="1" smtClean="0">
                                <a:latin typeface="Cambria Math" panose="02040503050406030204" pitchFamily="18" charset="0"/>
                              </a:rPr>
                              <m:t>−1</m:t>
                            </m:r>
                          </m:sub>
                        </m:sSub>
                      </m:num>
                      <m:den>
                        <m:r>
                          <a:rPr lang="en-GB" b="0" i="1" smtClean="0">
                            <a:latin typeface="Cambria Math" panose="02040503050406030204" pitchFamily="18" charset="0"/>
                          </a:rPr>
                          <m:t>𝑛</m:t>
                        </m:r>
                        <m:r>
                          <a:rPr lang="en-GB" b="0" i="1" smtClean="0">
                            <a:latin typeface="Cambria Math" panose="02040503050406030204" pitchFamily="18" charset="0"/>
                          </a:rPr>
                          <m:t>−1</m:t>
                        </m:r>
                      </m:den>
                    </m:f>
                  </m:oMath>
                </a14:m>
                <a:endParaRPr lang="en-GB" dirty="0"/>
              </a:p>
              <a:p>
                <a:r>
                  <a:rPr lang="en-GB" dirty="0"/>
                  <a:t>Problem is that with iterations these vectors get too large</a:t>
                </a:r>
              </a:p>
              <a:p>
                <a:r>
                  <a:rPr lang="en-GB" dirty="0"/>
                  <a:t>Instead we can do this incrementally</a:t>
                </a:r>
              </a:p>
              <a:p>
                <a:r>
                  <a:rPr lang="en-GB" dirty="0"/>
                  <a:t>Given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𝑛</m:t>
                        </m:r>
                      </m:sub>
                    </m:sSub>
                  </m:oMath>
                </a14:m>
                <a:r>
                  <a:rPr lang="en-GB" dirty="0"/>
                  <a:t> and the n</a:t>
                </a:r>
                <a:r>
                  <a:rPr lang="en-GB" baseline="30000" dirty="0"/>
                  <a:t>th</a:t>
                </a:r>
                <a:r>
                  <a:rPr lang="en-GB" dirty="0"/>
                  <a:t> reward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𝑛</m:t>
                        </m:r>
                      </m:sub>
                    </m:sSub>
                  </m:oMath>
                </a14:m>
                <a:r>
                  <a:rPr lang="en-GB" dirty="0"/>
                  <a:t>, the new average of all </a:t>
                </a:r>
                <a14:m>
                  <m:oMath xmlns:m="http://schemas.openxmlformats.org/officeDocument/2006/math">
                    <m:r>
                      <a:rPr lang="en-GB" b="0" i="1" smtClean="0">
                        <a:latin typeface="Cambria Math" panose="02040503050406030204" pitchFamily="18" charset="0"/>
                      </a:rPr>
                      <m:t>𝑛</m:t>
                    </m:r>
                  </m:oMath>
                </a14:m>
                <a:r>
                  <a:rPr lang="en-GB" dirty="0"/>
                  <a:t> rewards is derived, right. </a:t>
                </a:r>
              </a:p>
              <a:p>
                <a:r>
                  <a:rPr lang="en-GB" dirty="0"/>
                  <a:t>This form of equation is far more efficient and commonly seen in RL</a:t>
                </a:r>
              </a:p>
              <a:p>
                <a:r>
                  <a:rPr lang="en-GB" dirty="0"/>
                  <a:t>This is our update rule. </a:t>
                </a:r>
              </a:p>
              <a:p>
                <a:endParaRPr lang="en-GB" dirty="0"/>
              </a:p>
            </p:txBody>
          </p:sp>
        </mc:Choice>
        <mc:Fallback xmlns="">
          <p:sp>
            <p:nvSpPr>
              <p:cNvPr id="3" name="Content Placeholder 2">
                <a:extLst>
                  <a:ext uri="{FF2B5EF4-FFF2-40B4-BE49-F238E27FC236}">
                    <a16:creationId xmlns:a16="http://schemas.microsoft.com/office/drawing/2014/main" id="{EAB9723A-DA92-4223-84FA-1B1F1C6D8F50}"/>
                  </a:ext>
                </a:extLst>
              </p:cNvPr>
              <p:cNvSpPr>
                <a:spLocks noGrp="1" noRot="1" noChangeAspect="1" noMove="1" noResize="1" noEditPoints="1" noAdjustHandles="1" noChangeArrowheads="1" noChangeShapeType="1" noTextEdit="1"/>
              </p:cNvSpPr>
              <p:nvPr>
                <p:ph idx="1"/>
              </p:nvPr>
            </p:nvSpPr>
            <p:spPr>
              <a:xfrm>
                <a:off x="419451" y="2239860"/>
                <a:ext cx="4370664" cy="4618139"/>
              </a:xfrm>
              <a:blipFill>
                <a:blip r:embed="rId6"/>
                <a:stretch>
                  <a:fillRect l="-1255" t="-2375" r="-97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C23AF347-643F-4CDC-827A-1958E25695FD}"/>
                  </a:ext>
                </a:extLst>
              </p:cNvPr>
              <p:cNvSpPr/>
              <p:nvPr/>
            </p:nvSpPr>
            <p:spPr>
              <a:xfrm>
                <a:off x="786060" y="1290354"/>
                <a:ext cx="8317149" cy="523220"/>
              </a:xfrm>
              <a:prstGeom prst="rect">
                <a:avLst/>
              </a:prstGeom>
            </p:spPr>
            <p:txBody>
              <a:bodyPr wrap="none">
                <a:spAutoFit/>
              </a:bodyPr>
              <a:lstStyle/>
              <a:p>
                <a:r>
                  <a:rPr lang="en-GB" sz="2800" b="1" dirty="0"/>
                  <a:t>How do you compute the action value function </a:t>
                </a:r>
                <a14:m>
                  <m:oMath xmlns:m="http://schemas.openxmlformats.org/officeDocument/2006/math">
                    <m:sSub>
                      <m:sSubPr>
                        <m:ctrlPr>
                          <a:rPr lang="en-GB" sz="2800" b="1" i="1" smtClean="0">
                            <a:latin typeface="Cambria Math" panose="02040503050406030204" pitchFamily="18" charset="0"/>
                          </a:rPr>
                        </m:ctrlPr>
                      </m:sSubPr>
                      <m:e>
                        <m:r>
                          <a:rPr lang="en-GB" sz="2800" b="1" i="1" smtClean="0">
                            <a:latin typeface="Cambria Math" panose="02040503050406030204" pitchFamily="18" charset="0"/>
                          </a:rPr>
                          <m:t>𝑸</m:t>
                        </m:r>
                      </m:e>
                      <m:sub>
                        <m:r>
                          <a:rPr lang="en-GB" sz="2800" b="1" i="1" smtClean="0">
                            <a:latin typeface="Cambria Math" panose="02040503050406030204" pitchFamily="18" charset="0"/>
                          </a:rPr>
                          <m:t>𝒕</m:t>
                        </m:r>
                      </m:sub>
                    </m:sSub>
                    <m:d>
                      <m:dPr>
                        <m:ctrlPr>
                          <a:rPr lang="en-GB" sz="2800" b="1" i="1" smtClean="0">
                            <a:latin typeface="Cambria Math" panose="02040503050406030204" pitchFamily="18" charset="0"/>
                          </a:rPr>
                        </m:ctrlPr>
                      </m:dPr>
                      <m:e>
                        <m:r>
                          <a:rPr lang="en-GB" sz="2800" b="1" i="1" smtClean="0">
                            <a:latin typeface="Cambria Math" panose="02040503050406030204" pitchFamily="18" charset="0"/>
                          </a:rPr>
                          <m:t>𝒂</m:t>
                        </m:r>
                      </m:e>
                    </m:d>
                    <m:r>
                      <a:rPr lang="en-GB" sz="2800" b="1" i="1" smtClean="0">
                        <a:latin typeface="Cambria Math" panose="02040503050406030204" pitchFamily="18" charset="0"/>
                      </a:rPr>
                      <m:t>?</m:t>
                    </m:r>
                  </m:oMath>
                </a14:m>
                <a:endParaRPr lang="en-GB" sz="2800" b="1" dirty="0"/>
              </a:p>
            </p:txBody>
          </p:sp>
        </mc:Choice>
        <mc:Fallback xmlns="">
          <p:sp>
            <p:nvSpPr>
              <p:cNvPr id="4" name="Rectangle 3">
                <a:extLst>
                  <a:ext uri="{FF2B5EF4-FFF2-40B4-BE49-F238E27FC236}">
                    <a16:creationId xmlns:a16="http://schemas.microsoft.com/office/drawing/2014/main" id="{C23AF347-643F-4CDC-827A-1958E25695FD}"/>
                  </a:ext>
                </a:extLst>
              </p:cNvPr>
              <p:cNvSpPr>
                <a:spLocks noRot="1" noChangeAspect="1" noMove="1" noResize="1" noEditPoints="1" noAdjustHandles="1" noChangeArrowheads="1" noChangeShapeType="1" noTextEdit="1"/>
              </p:cNvSpPr>
              <p:nvPr/>
            </p:nvSpPr>
            <p:spPr>
              <a:xfrm>
                <a:off x="786060" y="1290354"/>
                <a:ext cx="8317149" cy="523220"/>
              </a:xfrm>
              <a:prstGeom prst="rect">
                <a:avLst/>
              </a:prstGeom>
              <a:blipFill>
                <a:blip r:embed="rId7"/>
                <a:stretch>
                  <a:fillRect l="-1540" t="-11628" b="-32558"/>
                </a:stretch>
              </a:blipFill>
            </p:spPr>
            <p:txBody>
              <a:bodyPr/>
              <a:lstStyle/>
              <a:p>
                <a:r>
                  <a:rPr lang="en-GB">
                    <a:noFill/>
                  </a:rPr>
                  <a:t> </a:t>
                </a:r>
              </a:p>
            </p:txBody>
          </p:sp>
        </mc:Fallback>
      </mc:AlternateContent>
      <p:sp>
        <p:nvSpPr>
          <p:cNvPr id="6" name="TextBox 5">
            <a:extLst>
              <a:ext uri="{FF2B5EF4-FFF2-40B4-BE49-F238E27FC236}">
                <a16:creationId xmlns:a16="http://schemas.microsoft.com/office/drawing/2014/main" id="{47D09357-070F-4C45-A24F-F7F8D1556151}"/>
              </a:ext>
            </a:extLst>
          </p:cNvPr>
          <p:cNvSpPr txBox="1"/>
          <p:nvPr/>
        </p:nvSpPr>
        <p:spPr>
          <a:xfrm>
            <a:off x="9346909" y="2284749"/>
            <a:ext cx="4756558" cy="369332"/>
          </a:xfrm>
          <a:prstGeom prst="rect">
            <a:avLst/>
          </a:prstGeom>
          <a:noFill/>
        </p:spPr>
        <p:txBody>
          <a:bodyPr wrap="square" rtlCol="0">
            <a:spAutoFit/>
          </a:bodyPr>
          <a:lstStyle/>
          <a:p>
            <a:r>
              <a:rPr lang="en-GB" dirty="0"/>
              <a:t>Average until n</a:t>
            </a:r>
            <a:r>
              <a:rPr lang="en-GB" baseline="30000" dirty="0"/>
              <a:t>th</a:t>
            </a:r>
            <a:r>
              <a:rPr lang="en-GB" dirty="0"/>
              <a:t> time step</a:t>
            </a:r>
          </a:p>
        </p:txBody>
      </p:sp>
      <p:sp>
        <p:nvSpPr>
          <p:cNvPr id="9" name="TextBox 8">
            <a:extLst>
              <a:ext uri="{FF2B5EF4-FFF2-40B4-BE49-F238E27FC236}">
                <a16:creationId xmlns:a16="http://schemas.microsoft.com/office/drawing/2014/main" id="{50672266-E4EC-4BCB-837B-217721106128}"/>
              </a:ext>
            </a:extLst>
          </p:cNvPr>
          <p:cNvSpPr txBox="1"/>
          <p:nvPr/>
        </p:nvSpPr>
        <p:spPr>
          <a:xfrm>
            <a:off x="9346909" y="3092559"/>
            <a:ext cx="4756558" cy="369332"/>
          </a:xfrm>
          <a:prstGeom prst="rect">
            <a:avLst/>
          </a:prstGeom>
          <a:noFill/>
        </p:spPr>
        <p:txBody>
          <a:bodyPr wrap="square" rtlCol="0">
            <a:spAutoFit/>
          </a:bodyPr>
          <a:lstStyle/>
          <a:p>
            <a:r>
              <a:rPr lang="en-GB" dirty="0"/>
              <a:t>Average until n-1</a:t>
            </a:r>
            <a:r>
              <a:rPr lang="en-GB" baseline="30000" dirty="0"/>
              <a:t>th</a:t>
            </a:r>
            <a:r>
              <a:rPr lang="en-GB" dirty="0"/>
              <a:t> time step</a:t>
            </a:r>
          </a:p>
        </p:txBody>
      </p:sp>
      <p:sp>
        <p:nvSpPr>
          <p:cNvPr id="10" name="TextBox 9">
            <a:extLst>
              <a:ext uri="{FF2B5EF4-FFF2-40B4-BE49-F238E27FC236}">
                <a16:creationId xmlns:a16="http://schemas.microsoft.com/office/drawing/2014/main" id="{1DF3DD85-AE02-4A9A-ADEF-AD156AA0E4B3}"/>
              </a:ext>
            </a:extLst>
          </p:cNvPr>
          <p:cNvSpPr txBox="1"/>
          <p:nvPr/>
        </p:nvSpPr>
        <p:spPr>
          <a:xfrm>
            <a:off x="9394270" y="3928058"/>
            <a:ext cx="4756558" cy="369332"/>
          </a:xfrm>
          <a:prstGeom prst="rect">
            <a:avLst/>
          </a:prstGeom>
          <a:noFill/>
        </p:spPr>
        <p:txBody>
          <a:bodyPr wrap="square" rtlCol="0">
            <a:spAutoFit/>
          </a:bodyPr>
          <a:lstStyle/>
          <a:p>
            <a:r>
              <a:rPr lang="en-GB" dirty="0"/>
              <a:t>just multiplying by 1</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C19A57F5-5665-4A1D-861F-15908AAEF1D9}"/>
                  </a:ext>
                </a:extLst>
              </p:cNvPr>
              <p:cNvSpPr txBox="1"/>
              <p:nvPr/>
            </p:nvSpPr>
            <p:spPr>
              <a:xfrm>
                <a:off x="8450420" y="4637042"/>
                <a:ext cx="4756558" cy="485646"/>
              </a:xfrm>
              <a:prstGeom prst="rect">
                <a:avLst/>
              </a:prstGeom>
              <a:noFill/>
            </p:spPr>
            <p:txBody>
              <a:bodyPr wrap="square" rtlCol="0">
                <a:spAutoFit/>
              </a:bodyPr>
              <a:lstStyle/>
              <a:p>
                <a:r>
                  <a:rPr lang="en-GB" dirty="0"/>
                  <a:t>Because</a:t>
                </a:r>
                <a:r>
                  <a:rPr lang="en-GB" b="1" dirty="0"/>
                  <a:t>  </a:t>
                </a:r>
                <a14:m>
                  <m:oMath xmlns:m="http://schemas.openxmlformats.org/officeDocument/2006/math">
                    <m:f>
                      <m:fPr>
                        <m:ctrlPr>
                          <a:rPr lang="en-GB"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𝑛</m:t>
                        </m:r>
                        <m:r>
                          <a:rPr lang="en-GB" b="0" i="1" smtClean="0">
                            <a:latin typeface="Cambria Math" panose="02040503050406030204" pitchFamily="18" charset="0"/>
                          </a:rPr>
                          <m:t>−1</m:t>
                        </m:r>
                      </m:den>
                    </m:f>
                    <m:nary>
                      <m:naryPr>
                        <m:chr m:val="∑"/>
                        <m:ctrlPr>
                          <a:rPr lang="en-GB" i="1" smtClean="0">
                            <a:latin typeface="Cambria Math" panose="02040503050406030204" pitchFamily="18" charset="0"/>
                          </a:rPr>
                        </m:ctrlPr>
                      </m:naryPr>
                      <m:sub>
                        <m:r>
                          <m:rPr>
                            <m:brk m:alnAt="23"/>
                          </m:rPr>
                          <a:rPr lang="en-GB" b="0" i="1" smtClean="0">
                            <a:latin typeface="Cambria Math" panose="02040503050406030204" pitchFamily="18" charset="0"/>
                          </a:rPr>
                          <m:t>𝑖</m:t>
                        </m:r>
                        <m:r>
                          <a:rPr lang="en-GB" b="0" i="1" smtClean="0">
                            <a:latin typeface="Cambria Math" panose="02040503050406030204" pitchFamily="18" charset="0"/>
                          </a:rPr>
                          <m:t>=1</m:t>
                        </m:r>
                      </m:sub>
                      <m:sup>
                        <m:r>
                          <a:rPr lang="en-GB" b="0" i="1" smtClean="0">
                            <a:latin typeface="Cambria Math" panose="02040503050406030204" pitchFamily="18" charset="0"/>
                          </a:rPr>
                          <m:t>𝑛</m:t>
                        </m:r>
                        <m:r>
                          <a:rPr lang="en-GB" b="0" i="1" smtClean="0">
                            <a:latin typeface="Cambria Math" panose="02040503050406030204" pitchFamily="18" charset="0"/>
                          </a:rPr>
                          <m:t>−1</m:t>
                        </m:r>
                      </m:sup>
                      <m:e>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𝑖</m:t>
                            </m:r>
                          </m:sub>
                        </m:sSub>
                        <m:r>
                          <a:rPr lang="en-GB" b="0" i="1" smtClean="0">
                            <a:latin typeface="Cambria Math" panose="02040503050406030204" pitchFamily="18" charset="0"/>
                          </a:rPr>
                          <m:t>=</m:t>
                        </m:r>
                      </m:e>
                    </m:nary>
                    <m:r>
                      <a:rPr lang="en-GB" b="0" i="1" smtClean="0">
                        <a:latin typeface="Cambria Math" panose="02040503050406030204" pitchFamily="18" charset="0"/>
                      </a:rPr>
                      <m:t> </m:t>
                    </m:r>
                    <m:f>
                      <m:fPr>
                        <m:ctrlPr>
                          <a:rPr lang="en-GB" b="0" i="1" smtClean="0">
                            <a:latin typeface="Cambria Math" panose="02040503050406030204" pitchFamily="18" charset="0"/>
                          </a:rPr>
                        </m:ctrlPr>
                      </m:fPr>
                      <m:num>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𝑅</m:t>
                            </m:r>
                          </m:e>
                          <m:sub>
                            <m:r>
                              <a:rPr lang="en-GB" b="0" i="1" smtClean="0">
                                <a:latin typeface="Cambria Math" panose="02040503050406030204" pitchFamily="18" charset="0"/>
                              </a:rPr>
                              <m:t>𝑛</m:t>
                            </m:r>
                          </m:sub>
                        </m:sSub>
                      </m:num>
                      <m:den>
                        <m:r>
                          <a:rPr lang="en-GB" b="0" i="1" smtClean="0">
                            <a:latin typeface="Cambria Math" panose="02040503050406030204" pitchFamily="18" charset="0"/>
                          </a:rPr>
                          <m:t>𝑛</m:t>
                        </m:r>
                        <m:r>
                          <a:rPr lang="en-GB" b="0" i="1" smtClean="0">
                            <a:latin typeface="Cambria Math" panose="02040503050406030204" pitchFamily="18" charset="0"/>
                          </a:rPr>
                          <m:t>−1</m:t>
                        </m:r>
                      </m:den>
                    </m:f>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𝑛</m:t>
                        </m:r>
                      </m:sub>
                    </m:sSub>
                  </m:oMath>
                </a14:m>
                <a:endParaRPr lang="en-GB" dirty="0"/>
              </a:p>
            </p:txBody>
          </p:sp>
        </mc:Choice>
        <mc:Fallback xmlns="">
          <p:sp>
            <p:nvSpPr>
              <p:cNvPr id="11" name="TextBox 10">
                <a:extLst>
                  <a:ext uri="{FF2B5EF4-FFF2-40B4-BE49-F238E27FC236}">
                    <a16:creationId xmlns:a16="http://schemas.microsoft.com/office/drawing/2014/main" id="{C19A57F5-5665-4A1D-861F-15908AAEF1D9}"/>
                  </a:ext>
                </a:extLst>
              </p:cNvPr>
              <p:cNvSpPr txBox="1">
                <a:spLocks noRot="1" noChangeAspect="1" noMove="1" noResize="1" noEditPoints="1" noAdjustHandles="1" noChangeArrowheads="1" noChangeShapeType="1" noTextEdit="1"/>
              </p:cNvSpPr>
              <p:nvPr/>
            </p:nvSpPr>
            <p:spPr>
              <a:xfrm>
                <a:off x="8450420" y="4637042"/>
                <a:ext cx="4756558" cy="485646"/>
              </a:xfrm>
              <a:prstGeom prst="rect">
                <a:avLst/>
              </a:prstGeom>
              <a:blipFill>
                <a:blip r:embed="rId8"/>
                <a:stretch>
                  <a:fillRect l="-1026" t="-79747" b="-131646"/>
                </a:stretch>
              </a:blipFill>
            </p:spPr>
            <p:txBody>
              <a:bodyPr/>
              <a:lstStyle/>
              <a:p>
                <a:r>
                  <a:rPr lang="en-GB">
                    <a:noFill/>
                  </a:rPr>
                  <a:t> </a:t>
                </a:r>
              </a:p>
            </p:txBody>
          </p:sp>
        </mc:Fallback>
      </mc:AlternateContent>
      <p:sp>
        <p:nvSpPr>
          <p:cNvPr id="12" name="TextBox 11">
            <a:extLst>
              <a:ext uri="{FF2B5EF4-FFF2-40B4-BE49-F238E27FC236}">
                <a16:creationId xmlns:a16="http://schemas.microsoft.com/office/drawing/2014/main" id="{27CA5DBE-281B-4013-B983-48337D8F307A}"/>
              </a:ext>
            </a:extLst>
          </p:cNvPr>
          <p:cNvSpPr txBox="1"/>
          <p:nvPr/>
        </p:nvSpPr>
        <p:spPr>
          <a:xfrm>
            <a:off x="8450420" y="5198079"/>
            <a:ext cx="4756558" cy="369332"/>
          </a:xfrm>
          <a:prstGeom prst="rect">
            <a:avLst/>
          </a:prstGeom>
          <a:noFill/>
        </p:spPr>
        <p:txBody>
          <a:bodyPr wrap="square" rtlCol="0">
            <a:spAutoFit/>
          </a:bodyPr>
          <a:lstStyle/>
          <a:p>
            <a:r>
              <a:rPr lang="en-GB" dirty="0"/>
              <a:t>Multiply out brackets</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C32F8ED9-9F1C-41D0-8201-01570FE88CF5}"/>
                  </a:ext>
                </a:extLst>
              </p:cNvPr>
              <p:cNvSpPr txBox="1"/>
              <p:nvPr/>
            </p:nvSpPr>
            <p:spPr>
              <a:xfrm>
                <a:off x="8450420" y="5737362"/>
                <a:ext cx="4756558" cy="485774"/>
              </a:xfrm>
              <a:prstGeom prst="rect">
                <a:avLst/>
              </a:prstGeom>
              <a:noFill/>
            </p:spPr>
            <p:txBody>
              <a:bodyPr wrap="square" rtlCol="0">
                <a:spAutoFit/>
              </a:bodyPr>
              <a:lstStyle/>
              <a:p>
                <a:r>
                  <a:rPr lang="en-GB" dirty="0"/>
                  <a:t>Because </a:t>
                </a:r>
                <a14:m>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𝑛</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𝑛</m:t>
                            </m:r>
                          </m:sub>
                        </m:sSub>
                      </m:num>
                      <m:den>
                        <m:r>
                          <a:rPr lang="en-GB" b="0" i="1" smtClean="0">
                            <a:latin typeface="Cambria Math" panose="02040503050406030204" pitchFamily="18" charset="0"/>
                          </a:rPr>
                          <m:t>𝑛</m:t>
                        </m:r>
                      </m:den>
                    </m:f>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𝑄</m:t>
                        </m:r>
                      </m:e>
                      <m:sub>
                        <m:r>
                          <a:rPr lang="en-GB" b="0" i="1" smtClean="0">
                            <a:latin typeface="Cambria Math" panose="02040503050406030204" pitchFamily="18" charset="0"/>
                          </a:rPr>
                          <m:t>𝑛</m:t>
                        </m:r>
                      </m:sub>
                    </m:sSub>
                  </m:oMath>
                </a14:m>
                <a:r>
                  <a:rPr lang="en-GB" dirty="0"/>
                  <a:t> we can pull it out</a:t>
                </a:r>
              </a:p>
            </p:txBody>
          </p:sp>
        </mc:Choice>
        <mc:Fallback xmlns="">
          <p:sp>
            <p:nvSpPr>
              <p:cNvPr id="13" name="TextBox 12">
                <a:extLst>
                  <a:ext uri="{FF2B5EF4-FFF2-40B4-BE49-F238E27FC236}">
                    <a16:creationId xmlns:a16="http://schemas.microsoft.com/office/drawing/2014/main" id="{C32F8ED9-9F1C-41D0-8201-01570FE88CF5}"/>
                  </a:ext>
                </a:extLst>
              </p:cNvPr>
              <p:cNvSpPr txBox="1">
                <a:spLocks noRot="1" noChangeAspect="1" noMove="1" noResize="1" noEditPoints="1" noAdjustHandles="1" noChangeArrowheads="1" noChangeShapeType="1" noTextEdit="1"/>
              </p:cNvSpPr>
              <p:nvPr/>
            </p:nvSpPr>
            <p:spPr>
              <a:xfrm>
                <a:off x="8450420" y="5737362"/>
                <a:ext cx="4756558" cy="485774"/>
              </a:xfrm>
              <a:prstGeom prst="rect">
                <a:avLst/>
              </a:prstGeom>
              <a:blipFill>
                <a:blip r:embed="rId9"/>
                <a:stretch>
                  <a:fillRect l="-1026" b="-7500"/>
                </a:stretch>
              </a:blipFill>
            </p:spPr>
            <p:txBody>
              <a:bodyPr/>
              <a:lstStyle/>
              <a:p>
                <a:r>
                  <a:rPr lang="en-GB">
                    <a:noFill/>
                  </a:rPr>
                  <a:t> </a:t>
                </a:r>
              </a:p>
            </p:txBody>
          </p:sp>
        </mc:Fallback>
      </mc:AlternateContent>
      <p:cxnSp>
        <p:nvCxnSpPr>
          <p:cNvPr id="15" name="Straight Connector 14">
            <a:extLst>
              <a:ext uri="{FF2B5EF4-FFF2-40B4-BE49-F238E27FC236}">
                <a16:creationId xmlns:a16="http://schemas.microsoft.com/office/drawing/2014/main" id="{A7AB0629-C322-454E-AA17-3B3E277D41D4}"/>
              </a:ext>
            </a:extLst>
          </p:cNvPr>
          <p:cNvCxnSpPr>
            <a:cxnSpLocks/>
          </p:cNvCxnSpPr>
          <p:nvPr/>
        </p:nvCxnSpPr>
        <p:spPr>
          <a:xfrm>
            <a:off x="9346909" y="2298583"/>
            <a:ext cx="0" cy="2464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1CD20BB-5520-4AEB-9C2D-ACA781058905}"/>
              </a:ext>
            </a:extLst>
          </p:cNvPr>
          <p:cNvCxnSpPr>
            <a:cxnSpLocks/>
          </p:cNvCxnSpPr>
          <p:nvPr/>
        </p:nvCxnSpPr>
        <p:spPr>
          <a:xfrm flipH="1">
            <a:off x="8450420" y="4737833"/>
            <a:ext cx="2224" cy="165915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788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419450" y="100669"/>
                <a:ext cx="10934350"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2"/>
                  </a:rPr>
                  <a:t>Sutton and </a:t>
                </a:r>
                <a:r>
                  <a:rPr lang="en-GB" sz="2400" dirty="0" err="1">
                    <a:hlinkClick r:id="rId2"/>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419450" y="100669"/>
                <a:ext cx="10934350" cy="998290"/>
              </a:xfrm>
              <a:blipFill>
                <a:blip r:embed="rId3"/>
                <a:stretch>
                  <a:fillRect t="-11043" b="-98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AB9723A-DA92-4223-84FA-1B1F1C6D8F50}"/>
                  </a:ext>
                </a:extLst>
              </p:cNvPr>
              <p:cNvSpPr>
                <a:spLocks noGrp="1"/>
              </p:cNvSpPr>
              <p:nvPr>
                <p:ph idx="1"/>
              </p:nvPr>
            </p:nvSpPr>
            <p:spPr>
              <a:xfrm>
                <a:off x="238381" y="2239860"/>
                <a:ext cx="5936082" cy="4618139"/>
              </a:xfrm>
            </p:spPr>
            <p:txBody>
              <a:bodyPr>
                <a:normAutofit/>
              </a:bodyPr>
              <a:lstStyle/>
              <a:p>
                <a:pPr marL="0" indent="0">
                  <a:buNone/>
                </a:pPr>
                <a:r>
                  <a:rPr lang="en-GB" sz="2000" dirty="0"/>
                  <a:t>Initialize for </a:t>
                </a:r>
                <a14:m>
                  <m:oMath xmlns:m="http://schemas.openxmlformats.org/officeDocument/2006/math">
                    <m:r>
                      <a:rPr lang="en-GB" sz="2000" i="1" dirty="0" smtClean="0">
                        <a:latin typeface="Cambria Math" panose="02040503050406030204" pitchFamily="18" charset="0"/>
                      </a:rPr>
                      <m:t>𝑎</m:t>
                    </m:r>
                    <m:r>
                      <a:rPr lang="en-GB" sz="2000" i="1" dirty="0" smtClean="0">
                        <a:latin typeface="Cambria Math" panose="02040503050406030204" pitchFamily="18" charset="0"/>
                      </a:rPr>
                      <m:t>=1</m:t>
                    </m:r>
                  </m:oMath>
                </a14:m>
                <a:r>
                  <a:rPr lang="en-GB" sz="2000" dirty="0"/>
                  <a:t> to </a:t>
                </a:r>
                <a14:m>
                  <m:oMath xmlns:m="http://schemas.openxmlformats.org/officeDocument/2006/math">
                    <m:r>
                      <a:rPr lang="en-GB" sz="2000" i="1" dirty="0" smtClean="0">
                        <a:latin typeface="Cambria Math" panose="02040503050406030204" pitchFamily="18" charset="0"/>
                      </a:rPr>
                      <m:t>𝑘</m:t>
                    </m:r>
                  </m:oMath>
                </a14:m>
                <a:endParaRPr lang="en-GB" sz="2000" dirty="0"/>
              </a:p>
              <a:p>
                <a:pPr marL="0" indent="0">
                  <a:buNone/>
                </a:pPr>
                <a:r>
                  <a:rPr lang="en-GB" sz="2000" dirty="0"/>
                  <a:t>    </a:t>
                </a:r>
                <a14:m>
                  <m:oMath xmlns:m="http://schemas.openxmlformats.org/officeDocument/2006/math">
                    <m:r>
                      <a:rPr lang="en-GB" sz="2000" b="0" i="1" smtClean="0">
                        <a:latin typeface="Cambria Math" panose="02040503050406030204" pitchFamily="18" charset="0"/>
                      </a:rPr>
                      <m:t>𝑄</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𝐴</m:t>
                        </m:r>
                      </m:e>
                    </m:d>
                    <m:r>
                      <a:rPr lang="en-GB" sz="2000" b="0" i="1" smtClean="0">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rPr>
                      <m:t>0</m:t>
                    </m:r>
                  </m:oMath>
                </a14:m>
                <a:endParaRPr lang="en-GB" sz="2000" b="0" dirty="0"/>
              </a:p>
              <a:p>
                <a:pPr marL="0" indent="0">
                  <a:buNone/>
                </a:pPr>
                <a:r>
                  <a:rPr lang="en-GB" sz="2000" dirty="0"/>
                  <a:t>    </a:t>
                </a:r>
                <a14:m>
                  <m:oMath xmlns:m="http://schemas.openxmlformats.org/officeDocument/2006/math">
                    <m:r>
                      <a:rPr lang="en-GB" sz="2000" b="0" i="1" smtClean="0">
                        <a:latin typeface="Cambria Math" panose="02040503050406030204" pitchFamily="18" charset="0"/>
                      </a:rPr>
                      <m:t>𝑁</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𝐴</m:t>
                        </m:r>
                      </m:e>
                    </m:d>
                    <m:r>
                      <a:rPr lang="en-GB" sz="2000" b="0" i="1" smtClean="0">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rPr>
                      <m:t>0</m:t>
                    </m:r>
                  </m:oMath>
                </a14:m>
                <a:endParaRPr lang="en-GB" sz="2000" b="0" dirty="0"/>
              </a:p>
              <a:p>
                <a:pPr marL="0" indent="0">
                  <a:buNone/>
                </a:pPr>
                <a:r>
                  <a:rPr lang="en-GB" sz="2000" dirty="0"/>
                  <a:t>Loop forever</a:t>
                </a:r>
              </a:p>
              <a:p>
                <a:pPr marL="0" indent="0">
                  <a:buNone/>
                </a:pPr>
                <a:r>
                  <a:rPr lang="en-GB" sz="2000" dirty="0"/>
                  <a:t>    </a:t>
                </a:r>
                <a14:m>
                  <m:oMath xmlns:m="http://schemas.openxmlformats.org/officeDocument/2006/math">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𝐴</m:t>
                        </m:r>
                      </m:e>
                      <m:sub>
                        <m:r>
                          <a:rPr lang="en-GB" sz="2000" b="0" i="1" smtClean="0">
                            <a:latin typeface="Cambria Math" panose="02040503050406030204" pitchFamily="18" charset="0"/>
                          </a:rPr>
                          <m:t>𝑡</m:t>
                        </m:r>
                      </m:sub>
                    </m:sSub>
                    <m:r>
                      <a:rPr lang="en-GB" sz="2000" b="0" i="1" smtClean="0">
                        <a:latin typeface="Cambria Math" panose="02040503050406030204" pitchFamily="18" charset="0"/>
                        <a:ea typeface="Cambria Math" panose="02040503050406030204" pitchFamily="18" charset="0"/>
                      </a:rPr>
                      <m:t>←</m:t>
                    </m:r>
                    <m:d>
                      <m:dPr>
                        <m:begChr m:val="{"/>
                        <m:endChr m:val=""/>
                        <m:ctrlPr>
                          <a:rPr lang="en-GB" sz="2000" b="0" i="1" smtClean="0">
                            <a:latin typeface="Cambria Math" panose="02040503050406030204" pitchFamily="18" charset="0"/>
                          </a:rPr>
                        </m:ctrlPr>
                      </m:dPr>
                      <m:e>
                        <m:eqArr>
                          <m:eqArrPr>
                            <m:ctrlPr>
                              <a:rPr lang="en-GB" sz="2000" b="0" i="1" smtClean="0">
                                <a:latin typeface="Cambria Math" panose="02040503050406030204" pitchFamily="18" charset="0"/>
                              </a:rPr>
                            </m:ctrlPr>
                          </m:eqArrPr>
                          <m:e>
                            <m:r>
                              <a:rPr lang="en-GB" sz="2000" b="0" i="1" smtClean="0">
                                <a:latin typeface="Cambria Math" panose="02040503050406030204" pitchFamily="18" charset="0"/>
                              </a:rPr>
                              <m:t>𝑎𝑟𝑔𝑚𝑎</m:t>
                            </m:r>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𝑥</m:t>
                                </m:r>
                              </m:e>
                              <m:sub>
                                <m:r>
                                  <a:rPr lang="en-GB" sz="2000" b="0" i="1" smtClean="0">
                                    <a:latin typeface="Cambria Math" panose="02040503050406030204" pitchFamily="18" charset="0"/>
                                  </a:rPr>
                                  <m:t>𝑎</m:t>
                                </m:r>
                              </m:sub>
                            </m:sSub>
                            <m:r>
                              <a:rPr lang="en-GB" sz="2000" b="0" i="1" smtClean="0">
                                <a:latin typeface="Cambria Math" panose="02040503050406030204" pitchFamily="18" charset="0"/>
                              </a:rPr>
                              <m:t>  </m:t>
                            </m:r>
                            <m:r>
                              <a:rPr lang="en-GB" sz="2000" b="0" i="1" smtClean="0">
                                <a:latin typeface="Cambria Math" panose="02040503050406030204" pitchFamily="18" charset="0"/>
                              </a:rPr>
                              <m:t>𝑄</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𝐴</m:t>
                                </m:r>
                              </m:e>
                            </m:d>
                            <m:r>
                              <a:rPr lang="en-GB" sz="2000" b="0" i="1" smtClean="0">
                                <a:latin typeface="Cambria Math" panose="02040503050406030204" pitchFamily="18" charset="0"/>
                              </a:rPr>
                              <m:t> </m:t>
                            </m:r>
                            <m:r>
                              <a:rPr lang="en-GB" sz="2000" b="0" i="1" smtClean="0">
                                <a:latin typeface="Cambria Math" panose="02040503050406030204" pitchFamily="18" charset="0"/>
                              </a:rPr>
                              <m:t>𝑤𝑖𝑡h</m:t>
                            </m:r>
                            <m:r>
                              <a:rPr lang="en-GB" sz="2000" b="0" i="1" smtClean="0">
                                <a:latin typeface="Cambria Math" panose="02040503050406030204" pitchFamily="18" charset="0"/>
                              </a:rPr>
                              <m:t> </m:t>
                            </m:r>
                            <m:r>
                              <m:rPr>
                                <m:sty m:val="p"/>
                              </m:rPr>
                              <a:rPr lang="en-GB" sz="2000" b="0" i="0" smtClean="0">
                                <a:latin typeface="Cambria Math" panose="02040503050406030204" pitchFamily="18" charset="0"/>
                              </a:rPr>
                              <m:t>Pr</m:t>
                            </m:r>
                            <m:r>
                              <a:rPr lang="en-GB" sz="2000" b="0" i="1" smtClean="0">
                                <a:latin typeface="Cambria Math" panose="02040503050406030204" pitchFamily="18" charset="0"/>
                              </a:rPr>
                              <m:t>⁡(1−</m:t>
                            </m:r>
                            <m:r>
                              <a:rPr lang="en-GB" sz="2000" b="0" i="1" smtClean="0">
                                <a:latin typeface="Cambria Math" panose="02040503050406030204" pitchFamily="18" charset="0"/>
                                <a:ea typeface="Cambria Math" panose="02040503050406030204" pitchFamily="18" charset="0"/>
                              </a:rPr>
                              <m:t>𝜀</m:t>
                            </m:r>
                            <m:r>
                              <a:rPr lang="en-GB" sz="2000" b="0" i="1" smtClean="0">
                                <a:latin typeface="Cambria Math" panose="02040503050406030204" pitchFamily="18" charset="0"/>
                                <a:ea typeface="Cambria Math" panose="02040503050406030204" pitchFamily="18" charset="0"/>
                              </a:rPr>
                              <m:t>)</m:t>
                            </m:r>
                          </m:e>
                          <m:e>
                            <m:r>
                              <a:rPr lang="en-GB" sz="2000" b="0" i="1" smtClean="0">
                                <a:latin typeface="Cambria Math" panose="02040503050406030204" pitchFamily="18" charset="0"/>
                              </a:rPr>
                              <m:t>𝑅𝑎𝑛𝑑𝑜𝑚</m:t>
                            </m:r>
                            <m:r>
                              <a:rPr lang="en-GB" sz="2000" b="0" i="1" smtClean="0">
                                <a:latin typeface="Cambria Math" panose="02040503050406030204" pitchFamily="18" charset="0"/>
                              </a:rPr>
                              <m:t> </m:t>
                            </m:r>
                            <m:r>
                              <a:rPr lang="en-GB" sz="2000" b="0" i="1" smtClean="0">
                                <a:latin typeface="Cambria Math" panose="02040503050406030204" pitchFamily="18" charset="0"/>
                              </a:rPr>
                              <m:t>𝑎𝑐𝑡𝑖𝑜𝑛</m:t>
                            </m:r>
                            <m:r>
                              <a:rPr lang="en-GB" sz="2000" b="0" i="1" smtClean="0">
                                <a:latin typeface="Cambria Math" panose="02040503050406030204" pitchFamily="18" charset="0"/>
                              </a:rPr>
                              <m:t> </m:t>
                            </m:r>
                            <m:r>
                              <a:rPr lang="en-GB" sz="2000" b="0" i="1" smtClean="0">
                                <a:latin typeface="Cambria Math" panose="02040503050406030204" pitchFamily="18" charset="0"/>
                              </a:rPr>
                              <m:t>𝑤𝑖𝑡h</m:t>
                            </m:r>
                            <m:r>
                              <a:rPr lang="en-GB" sz="2000" b="0" i="1" smtClean="0">
                                <a:latin typeface="Cambria Math" panose="02040503050406030204" pitchFamily="18" charset="0"/>
                              </a:rPr>
                              <m:t> </m:t>
                            </m:r>
                            <m:r>
                              <m:rPr>
                                <m:sty m:val="p"/>
                              </m:rPr>
                              <a:rPr lang="en-GB" sz="2000" b="0" i="0" smtClean="0">
                                <a:latin typeface="Cambria Math" panose="02040503050406030204" pitchFamily="18" charset="0"/>
                              </a:rPr>
                              <m:t>Pr</m:t>
                            </m:r>
                            <m:r>
                              <a:rPr lang="en-GB" sz="2000" b="0" i="1" smtClean="0">
                                <a:latin typeface="Cambria Math" panose="02040503050406030204" pitchFamily="18" charset="0"/>
                              </a:rPr>
                              <m:t>⁡(</m:t>
                            </m:r>
                            <m:r>
                              <a:rPr lang="en-GB" sz="2000" b="0" i="1" smtClean="0">
                                <a:latin typeface="Cambria Math" panose="02040503050406030204" pitchFamily="18" charset="0"/>
                                <a:ea typeface="Cambria Math" panose="02040503050406030204" pitchFamily="18" charset="0"/>
                              </a:rPr>
                              <m:t>𝜀</m:t>
                            </m:r>
                            <m:r>
                              <a:rPr lang="en-GB" sz="2000" b="0" i="1" smtClean="0">
                                <a:latin typeface="Cambria Math" panose="02040503050406030204" pitchFamily="18" charset="0"/>
                                <a:ea typeface="Cambria Math" panose="02040503050406030204" pitchFamily="18" charset="0"/>
                              </a:rPr>
                              <m:t>)</m:t>
                            </m:r>
                          </m:e>
                        </m:eqArr>
                      </m:e>
                    </m:d>
                  </m:oMath>
                </a14:m>
                <a:endParaRPr lang="en-GB" sz="2000" b="0" dirty="0"/>
              </a:p>
              <a:p>
                <a:pPr marL="0" indent="0">
                  <a:buNone/>
                </a:pPr>
                <a:r>
                  <a:rPr lang="en-GB" sz="2000" dirty="0"/>
                  <a:t>    </a:t>
                </a:r>
                <a14:m>
                  <m:oMath xmlns:m="http://schemas.openxmlformats.org/officeDocument/2006/math">
                    <m:r>
                      <a:rPr lang="en-GB" sz="2000" b="0" i="1" smtClean="0">
                        <a:latin typeface="Cambria Math" panose="02040503050406030204" pitchFamily="18" charset="0"/>
                      </a:rPr>
                      <m:t>𝑅</m:t>
                    </m:r>
                    <m:r>
                      <a:rPr lang="en-GB" sz="2000" b="0" i="1" smtClean="0">
                        <a:latin typeface="Cambria Math" panose="02040503050406030204" pitchFamily="18" charset="0"/>
                        <a:ea typeface="Cambria Math" panose="02040503050406030204" pitchFamily="18" charset="0"/>
                      </a:rPr>
                      <m:t>←</m:t>
                    </m:r>
                  </m:oMath>
                </a14:m>
                <a:r>
                  <a:rPr lang="en-GB" sz="2000" dirty="0"/>
                  <a:t>Bandit problem</a:t>
                </a:r>
              </a:p>
              <a:p>
                <a:pPr marL="0" indent="0">
                  <a:buNone/>
                </a:pPr>
                <a:r>
                  <a:rPr lang="en-GB" sz="2000" dirty="0"/>
                  <a:t>    </a:t>
                </a:r>
                <a14:m>
                  <m:oMath xmlns:m="http://schemas.openxmlformats.org/officeDocument/2006/math">
                    <m:r>
                      <a:rPr lang="en-GB" sz="2000" b="0" i="1" smtClean="0">
                        <a:latin typeface="Cambria Math" panose="02040503050406030204" pitchFamily="18" charset="0"/>
                      </a:rPr>
                      <m:t>𝑁</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𝐴</m:t>
                        </m:r>
                      </m:e>
                    </m:d>
                    <m:r>
                      <a:rPr lang="en-GB" sz="2000" b="0" i="1" smtClean="0">
                        <a:latin typeface="Cambria Math" panose="02040503050406030204" pitchFamily="18" charset="0"/>
                        <a:ea typeface="Cambria Math" panose="02040503050406030204" pitchFamily="18" charset="0"/>
                      </a:rPr>
                      <m:t>←</m:t>
                    </m:r>
                    <m:r>
                      <a:rPr lang="en-GB" sz="2000" i="1" dirty="0" smtClean="0">
                        <a:latin typeface="Cambria Math" panose="02040503050406030204" pitchFamily="18" charset="0"/>
                      </a:rPr>
                      <m:t>𝑁</m:t>
                    </m:r>
                    <m:d>
                      <m:dPr>
                        <m:ctrlPr>
                          <a:rPr lang="en-GB" sz="2000" i="1" dirty="0" smtClean="0">
                            <a:latin typeface="Cambria Math" panose="02040503050406030204" pitchFamily="18" charset="0"/>
                          </a:rPr>
                        </m:ctrlPr>
                      </m:dPr>
                      <m:e>
                        <m:r>
                          <a:rPr lang="en-GB" sz="2000" b="0" i="1" dirty="0" smtClean="0">
                            <a:latin typeface="Cambria Math" panose="02040503050406030204" pitchFamily="18" charset="0"/>
                          </a:rPr>
                          <m:t>𝐴</m:t>
                        </m:r>
                      </m:e>
                    </m:d>
                    <m:r>
                      <a:rPr lang="en-GB" sz="2000" i="1" dirty="0" smtClean="0">
                        <a:latin typeface="Cambria Math" panose="02040503050406030204" pitchFamily="18" charset="0"/>
                      </a:rPr>
                      <m:t>+ 1</m:t>
                    </m:r>
                  </m:oMath>
                </a14:m>
                <a:endParaRPr lang="en-GB" sz="2000" dirty="0"/>
              </a:p>
              <a:p>
                <a:pPr marL="0" indent="0">
                  <a:buNone/>
                </a:pPr>
                <a:r>
                  <a:rPr lang="en-GB" sz="2000" dirty="0"/>
                  <a:t>    </a:t>
                </a:r>
                <a14:m>
                  <m:oMath xmlns:m="http://schemas.openxmlformats.org/officeDocument/2006/math">
                    <m:r>
                      <a:rPr lang="en-GB" sz="2000" b="0" i="1" smtClean="0">
                        <a:latin typeface="Cambria Math" panose="02040503050406030204" pitchFamily="18" charset="0"/>
                      </a:rPr>
                      <m:t>𝑄</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𝑎</m:t>
                        </m:r>
                      </m:e>
                    </m:d>
                    <m:r>
                      <a:rPr lang="en-GB" sz="2000" b="0" i="1" smtClean="0">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ea typeface="Cambria Math" panose="02040503050406030204" pitchFamily="18" charset="0"/>
                      </a:rPr>
                      <m:t>𝑄</m:t>
                    </m:r>
                    <m:d>
                      <m:dPr>
                        <m:ctrlPr>
                          <a:rPr lang="en-GB" sz="2000" b="0" i="1" smtClean="0">
                            <a:latin typeface="Cambria Math" panose="02040503050406030204" pitchFamily="18" charset="0"/>
                            <a:ea typeface="Cambria Math" panose="02040503050406030204" pitchFamily="18" charset="0"/>
                          </a:rPr>
                        </m:ctrlPr>
                      </m:dPr>
                      <m:e>
                        <m:r>
                          <a:rPr lang="en-GB" sz="2000" b="0" i="1" smtClean="0">
                            <a:latin typeface="Cambria Math" panose="02040503050406030204" pitchFamily="18" charset="0"/>
                            <a:ea typeface="Cambria Math" panose="02040503050406030204" pitchFamily="18" charset="0"/>
                          </a:rPr>
                          <m:t>𝑎</m:t>
                        </m:r>
                      </m:e>
                    </m:d>
                    <m:r>
                      <a:rPr lang="en-GB" sz="2000" b="0" i="1" smtClean="0">
                        <a:latin typeface="Cambria Math" panose="02040503050406030204" pitchFamily="18" charset="0"/>
                        <a:ea typeface="Cambria Math" panose="02040503050406030204" pitchFamily="18" charset="0"/>
                      </a:rPr>
                      <m:t>+</m:t>
                    </m:r>
                    <m:f>
                      <m:fPr>
                        <m:ctrlPr>
                          <a:rPr lang="en-GB" sz="2000" b="0" i="1" smtClean="0">
                            <a:latin typeface="Cambria Math" panose="02040503050406030204" pitchFamily="18" charset="0"/>
                            <a:ea typeface="Cambria Math" panose="02040503050406030204" pitchFamily="18" charset="0"/>
                          </a:rPr>
                        </m:ctrlPr>
                      </m:fPr>
                      <m:num>
                        <m:r>
                          <a:rPr lang="en-GB" sz="2000" b="0" i="1" smtClean="0">
                            <a:latin typeface="Cambria Math" panose="02040503050406030204" pitchFamily="18" charset="0"/>
                            <a:ea typeface="Cambria Math" panose="02040503050406030204" pitchFamily="18" charset="0"/>
                          </a:rPr>
                          <m:t>1</m:t>
                        </m:r>
                      </m:num>
                      <m:den>
                        <m:r>
                          <a:rPr lang="en-GB" sz="2000" b="0" i="1" smtClean="0">
                            <a:latin typeface="Cambria Math" panose="02040503050406030204" pitchFamily="18" charset="0"/>
                            <a:ea typeface="Cambria Math" panose="02040503050406030204" pitchFamily="18" charset="0"/>
                          </a:rPr>
                          <m:t>𝑁</m:t>
                        </m:r>
                        <m:r>
                          <a:rPr lang="en-GB" sz="2000" b="0" i="1" smtClean="0">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ea typeface="Cambria Math" panose="02040503050406030204" pitchFamily="18" charset="0"/>
                          </a:rPr>
                          <m:t>𝐴</m:t>
                        </m:r>
                        <m:r>
                          <a:rPr lang="en-GB" sz="2000" b="0" i="1" smtClean="0">
                            <a:latin typeface="Cambria Math" panose="02040503050406030204" pitchFamily="18" charset="0"/>
                            <a:ea typeface="Cambria Math" panose="02040503050406030204" pitchFamily="18" charset="0"/>
                          </a:rPr>
                          <m:t>)</m:t>
                        </m:r>
                      </m:den>
                    </m:f>
                    <m:d>
                      <m:dPr>
                        <m:begChr m:val="["/>
                        <m:endChr m:val="]"/>
                        <m:ctrlPr>
                          <a:rPr lang="en-GB" sz="2000" b="0" i="1" smtClean="0">
                            <a:latin typeface="Cambria Math" panose="02040503050406030204" pitchFamily="18" charset="0"/>
                            <a:ea typeface="Cambria Math" panose="02040503050406030204" pitchFamily="18" charset="0"/>
                          </a:rPr>
                        </m:ctrlPr>
                      </m:dPr>
                      <m:e>
                        <m:r>
                          <a:rPr lang="en-GB" sz="2000" b="0" i="1" smtClean="0">
                            <a:latin typeface="Cambria Math" panose="02040503050406030204" pitchFamily="18" charset="0"/>
                            <a:ea typeface="Cambria Math" panose="02040503050406030204" pitchFamily="18" charset="0"/>
                          </a:rPr>
                          <m:t>𝑅</m:t>
                        </m:r>
                        <m:r>
                          <a:rPr lang="en-GB" sz="2000" b="0" i="1" smtClean="0">
                            <a:latin typeface="Cambria Math" panose="02040503050406030204" pitchFamily="18" charset="0"/>
                            <a:ea typeface="Cambria Math" panose="02040503050406030204" pitchFamily="18" charset="0"/>
                          </a:rPr>
                          <m:t> −</m:t>
                        </m:r>
                        <m:r>
                          <a:rPr lang="en-GB" sz="2000" b="0" i="1" smtClean="0">
                            <a:latin typeface="Cambria Math" panose="02040503050406030204" pitchFamily="18" charset="0"/>
                            <a:ea typeface="Cambria Math" panose="02040503050406030204" pitchFamily="18" charset="0"/>
                          </a:rPr>
                          <m:t>𝑄</m:t>
                        </m:r>
                        <m:r>
                          <a:rPr lang="en-GB" sz="2000" b="0" i="1" smtClean="0">
                            <a:latin typeface="Cambria Math" panose="02040503050406030204" pitchFamily="18" charset="0"/>
                            <a:ea typeface="Cambria Math" panose="02040503050406030204" pitchFamily="18" charset="0"/>
                          </a:rPr>
                          <m:t>(</m:t>
                        </m:r>
                        <m:r>
                          <a:rPr lang="en-GB" sz="2000" b="0" i="1" smtClean="0">
                            <a:latin typeface="Cambria Math" panose="02040503050406030204" pitchFamily="18" charset="0"/>
                            <a:ea typeface="Cambria Math" panose="02040503050406030204" pitchFamily="18" charset="0"/>
                          </a:rPr>
                          <m:t>𝐴</m:t>
                        </m:r>
                        <m:r>
                          <a:rPr lang="en-GB" sz="2000" b="0" i="1" smtClean="0">
                            <a:latin typeface="Cambria Math" panose="02040503050406030204" pitchFamily="18" charset="0"/>
                            <a:ea typeface="Cambria Math" panose="02040503050406030204" pitchFamily="18" charset="0"/>
                          </a:rPr>
                          <m:t>)</m:t>
                        </m:r>
                      </m:e>
                    </m:d>
                  </m:oMath>
                </a14:m>
                <a:endParaRPr lang="en-GB" sz="2000" dirty="0"/>
              </a:p>
            </p:txBody>
          </p:sp>
        </mc:Choice>
        <mc:Fallback xmlns="">
          <p:sp>
            <p:nvSpPr>
              <p:cNvPr id="3" name="Content Placeholder 2">
                <a:extLst>
                  <a:ext uri="{FF2B5EF4-FFF2-40B4-BE49-F238E27FC236}">
                    <a16:creationId xmlns:a16="http://schemas.microsoft.com/office/drawing/2014/main" id="{EAB9723A-DA92-4223-84FA-1B1F1C6D8F50}"/>
                  </a:ext>
                </a:extLst>
              </p:cNvPr>
              <p:cNvSpPr>
                <a:spLocks noGrp="1" noRot="1" noChangeAspect="1" noMove="1" noResize="1" noEditPoints="1" noAdjustHandles="1" noChangeArrowheads="1" noChangeShapeType="1" noTextEdit="1"/>
              </p:cNvSpPr>
              <p:nvPr>
                <p:ph idx="1"/>
              </p:nvPr>
            </p:nvSpPr>
            <p:spPr>
              <a:xfrm>
                <a:off x="238381" y="2239860"/>
                <a:ext cx="5936082" cy="4618139"/>
              </a:xfrm>
              <a:blipFill>
                <a:blip r:embed="rId4"/>
                <a:stretch>
                  <a:fillRect l="-1027" t="-1319"/>
                </a:stretch>
              </a:blipFill>
            </p:spPr>
            <p:txBody>
              <a:bodyPr/>
              <a:lstStyle/>
              <a:p>
                <a:r>
                  <a:rPr lang="en-GB">
                    <a:noFill/>
                  </a:rPr>
                  <a:t> </a:t>
                </a:r>
              </a:p>
            </p:txBody>
          </p:sp>
        </mc:Fallback>
      </mc:AlternateContent>
      <p:sp>
        <p:nvSpPr>
          <p:cNvPr id="4" name="Rectangle 3">
            <a:extLst>
              <a:ext uri="{FF2B5EF4-FFF2-40B4-BE49-F238E27FC236}">
                <a16:creationId xmlns:a16="http://schemas.microsoft.com/office/drawing/2014/main" id="{C23AF347-643F-4CDC-827A-1958E25695FD}"/>
              </a:ext>
            </a:extLst>
          </p:cNvPr>
          <p:cNvSpPr/>
          <p:nvPr/>
        </p:nvSpPr>
        <p:spPr>
          <a:xfrm>
            <a:off x="1125481" y="1302090"/>
            <a:ext cx="9522287" cy="523220"/>
          </a:xfrm>
          <a:prstGeom prst="rect">
            <a:avLst/>
          </a:prstGeom>
        </p:spPr>
        <p:txBody>
          <a:bodyPr wrap="none">
            <a:spAutoFit/>
          </a:bodyPr>
          <a:lstStyle/>
          <a:p>
            <a:r>
              <a:rPr lang="en-GB" sz="2800" b="1" dirty="0"/>
              <a:t>The final algorithm (the bandit environment is provided for us)</a:t>
            </a:r>
          </a:p>
        </p:txBody>
      </p:sp>
      <p:pic>
        <p:nvPicPr>
          <p:cNvPr id="14" name="Picture 13">
            <a:extLst>
              <a:ext uri="{FF2B5EF4-FFF2-40B4-BE49-F238E27FC236}">
                <a16:creationId xmlns:a16="http://schemas.microsoft.com/office/drawing/2014/main" id="{FBC663F1-59CD-4220-BEC2-3AB1611700DC}"/>
              </a:ext>
            </a:extLst>
          </p:cNvPr>
          <p:cNvPicPr>
            <a:picLocks noChangeAspect="1"/>
          </p:cNvPicPr>
          <p:nvPr/>
        </p:nvPicPr>
        <p:blipFill>
          <a:blip r:embed="rId5"/>
          <a:stretch>
            <a:fillRect/>
          </a:stretch>
        </p:blipFill>
        <p:spPr>
          <a:xfrm>
            <a:off x="4813982" y="2239860"/>
            <a:ext cx="7279312" cy="4205334"/>
          </a:xfrm>
          <a:prstGeom prst="rect">
            <a:avLst/>
          </a:prstGeom>
        </p:spPr>
      </p:pic>
    </p:spTree>
    <p:extLst>
      <p:ext uri="{BB962C8B-B14F-4D97-AF65-F5344CB8AC3E}">
        <p14:creationId xmlns:p14="http://schemas.microsoft.com/office/powerpoint/2010/main" val="25492908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09E0D3B-50FF-4A64-8839-5867F172F6CE}"/>
                  </a:ext>
                </a:extLst>
              </p:cNvPr>
              <p:cNvSpPr>
                <a:spLocks noGrp="1"/>
              </p:cNvSpPr>
              <p:nvPr>
                <p:ph type="title"/>
              </p:nvPr>
            </p:nvSpPr>
            <p:spPr>
              <a:xfrm>
                <a:off x="594803" y="179611"/>
                <a:ext cx="4349318" cy="998290"/>
              </a:xfrm>
            </p:spPr>
            <p:txBody>
              <a:bodyPr>
                <a:noAutofit/>
              </a:bodyPr>
              <a:lstStyle/>
              <a:p>
                <a:pPr algn="ctr"/>
                <a14:m>
                  <m:oMath xmlns:m="http://schemas.openxmlformats.org/officeDocument/2006/math">
                    <m:r>
                      <a:rPr lang="en-GB" sz="3600" i="1" dirty="0" smtClean="0">
                        <a:latin typeface="Cambria Math" panose="02040503050406030204" pitchFamily="18" charset="0"/>
                      </a:rPr>
                      <m:t>𝐾</m:t>
                    </m:r>
                  </m:oMath>
                </a14:m>
                <a:r>
                  <a:rPr lang="en-GB" sz="3600" dirty="0"/>
                  <a:t>-armed bandits </a:t>
                </a:r>
                <a:br>
                  <a:rPr lang="en-GB" sz="3200" dirty="0"/>
                </a:br>
                <a:r>
                  <a:rPr lang="en-GB" sz="2400" dirty="0"/>
                  <a:t>(example from </a:t>
                </a:r>
                <a:r>
                  <a:rPr lang="en-GB" sz="2400" dirty="0">
                    <a:hlinkClick r:id="rId2"/>
                  </a:rPr>
                  <a:t>Sutton and </a:t>
                </a:r>
                <a:r>
                  <a:rPr lang="en-GB" sz="2400" dirty="0" err="1">
                    <a:hlinkClick r:id="rId2"/>
                  </a:rPr>
                  <a:t>Barto</a:t>
                </a:r>
                <a:r>
                  <a:rPr lang="en-GB" sz="2400" dirty="0"/>
                  <a:t>)</a:t>
                </a:r>
                <a:endParaRPr lang="en-GB" sz="3200" dirty="0"/>
              </a:p>
            </p:txBody>
          </p:sp>
        </mc:Choice>
        <mc:Fallback xmlns="">
          <p:sp>
            <p:nvSpPr>
              <p:cNvPr id="2" name="Title 1">
                <a:extLst>
                  <a:ext uri="{FF2B5EF4-FFF2-40B4-BE49-F238E27FC236}">
                    <a16:creationId xmlns:a16="http://schemas.microsoft.com/office/drawing/2014/main" id="{209E0D3B-50FF-4A64-8839-5867F172F6CE}"/>
                  </a:ext>
                </a:extLst>
              </p:cNvPr>
              <p:cNvSpPr>
                <a:spLocks noGrp="1" noRot="1" noChangeAspect="1" noMove="1" noResize="1" noEditPoints="1" noAdjustHandles="1" noChangeArrowheads="1" noChangeShapeType="1" noTextEdit="1"/>
              </p:cNvSpPr>
              <p:nvPr>
                <p:ph type="title"/>
              </p:nvPr>
            </p:nvSpPr>
            <p:spPr>
              <a:xfrm>
                <a:off x="594803" y="179611"/>
                <a:ext cx="4349318" cy="998290"/>
              </a:xfrm>
              <a:blipFill>
                <a:blip r:embed="rId3"/>
                <a:stretch>
                  <a:fillRect l="-561" t="-10366" r="-281" b="-9756"/>
                </a:stretch>
              </a:blipFill>
            </p:spPr>
            <p:txBody>
              <a:bodyPr/>
              <a:lstStyle/>
              <a:p>
                <a:r>
                  <a:rPr lang="en-GB">
                    <a:noFill/>
                  </a:rPr>
                  <a:t> </a:t>
                </a:r>
              </a:p>
            </p:txBody>
          </p:sp>
        </mc:Fallback>
      </mc:AlternateContent>
      <p:sp>
        <p:nvSpPr>
          <p:cNvPr id="4" name="Rectangle 3">
            <a:extLst>
              <a:ext uri="{FF2B5EF4-FFF2-40B4-BE49-F238E27FC236}">
                <a16:creationId xmlns:a16="http://schemas.microsoft.com/office/drawing/2014/main" id="{C23AF347-643F-4CDC-827A-1958E25695FD}"/>
              </a:ext>
            </a:extLst>
          </p:cNvPr>
          <p:cNvSpPr/>
          <p:nvPr/>
        </p:nvSpPr>
        <p:spPr>
          <a:xfrm>
            <a:off x="1904156" y="2001126"/>
            <a:ext cx="1253420" cy="523220"/>
          </a:xfrm>
          <a:prstGeom prst="rect">
            <a:avLst/>
          </a:prstGeom>
        </p:spPr>
        <p:txBody>
          <a:bodyPr wrap="none">
            <a:spAutoFit/>
          </a:bodyPr>
          <a:lstStyle/>
          <a:p>
            <a:r>
              <a:rPr lang="en-GB" sz="2800" b="1" dirty="0"/>
              <a:t>Results</a:t>
            </a:r>
          </a:p>
        </p:txBody>
      </p:sp>
      <p:sp>
        <p:nvSpPr>
          <p:cNvPr id="12" name="Rectangle 11">
            <a:extLst>
              <a:ext uri="{FF2B5EF4-FFF2-40B4-BE49-F238E27FC236}">
                <a16:creationId xmlns:a16="http://schemas.microsoft.com/office/drawing/2014/main" id="{F4AEE2C7-63B8-44EF-B727-F3F78048015E}"/>
              </a:ext>
            </a:extLst>
          </p:cNvPr>
          <p:cNvSpPr/>
          <p:nvPr/>
        </p:nvSpPr>
        <p:spPr>
          <a:xfrm>
            <a:off x="5338436" y="5305881"/>
            <a:ext cx="7028157" cy="369332"/>
          </a:xfrm>
          <a:prstGeom prst="rect">
            <a:avLst/>
          </a:prstGeom>
        </p:spPr>
        <p:txBody>
          <a:bodyPr wrap="square">
            <a:spAutoFit/>
          </a:bodyPr>
          <a:lstStyle/>
          <a:p>
            <a:r>
              <a:rPr lang="en-GB" dirty="0"/>
              <a:t>[0.254, 0.474, -1.497, -0.561, 1.537, 0.941, -0.191, 0.203, -0.452, -1.051]</a:t>
            </a:r>
          </a:p>
        </p:txBody>
      </p:sp>
      <p:pic>
        <p:nvPicPr>
          <p:cNvPr id="15" name="Picture 14" descr="A picture containing different&#10;&#10;Description automatically generated">
            <a:extLst>
              <a:ext uri="{FF2B5EF4-FFF2-40B4-BE49-F238E27FC236}">
                <a16:creationId xmlns:a16="http://schemas.microsoft.com/office/drawing/2014/main" id="{AD2921DF-6DA3-4273-B0C5-AAE50F27B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1214" y="0"/>
            <a:ext cx="7265915" cy="5422199"/>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EE439442-C867-4B4B-9443-3EE95EF493F1}"/>
                  </a:ext>
                </a:extLst>
              </p:cNvPr>
              <p:cNvSpPr txBox="1"/>
              <p:nvPr/>
            </p:nvSpPr>
            <p:spPr>
              <a:xfrm>
                <a:off x="4580507" y="5293474"/>
                <a:ext cx="72722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m:t>
                          </m:r>
                        </m:sub>
                      </m:sSub>
                      <m:r>
                        <a:rPr lang="en-GB" b="0" i="1" smtClean="0">
                          <a:latin typeface="Cambria Math" panose="02040503050406030204" pitchFamily="18" charset="0"/>
                        </a:rPr>
                        <m:t>(</m:t>
                      </m:r>
                      <m:r>
                        <a:rPr lang="en-GB" b="0" i="1" smtClean="0">
                          <a:latin typeface="Cambria Math" panose="02040503050406030204" pitchFamily="18" charset="0"/>
                        </a:rPr>
                        <m:t>𝐴</m:t>
                      </m:r>
                      <m:r>
                        <a:rPr lang="en-GB" b="0" i="1" smtClean="0">
                          <a:latin typeface="Cambria Math" panose="02040503050406030204" pitchFamily="18" charset="0"/>
                        </a:rPr>
                        <m:t>)</m:t>
                      </m:r>
                    </m:oMath>
                  </m:oMathPara>
                </a14:m>
                <a:endParaRPr lang="en-GB" dirty="0"/>
              </a:p>
            </p:txBody>
          </p:sp>
        </mc:Choice>
        <mc:Fallback xmlns="">
          <p:sp>
            <p:nvSpPr>
              <p:cNvPr id="16" name="TextBox 15">
                <a:extLst>
                  <a:ext uri="{FF2B5EF4-FFF2-40B4-BE49-F238E27FC236}">
                    <a16:creationId xmlns:a16="http://schemas.microsoft.com/office/drawing/2014/main" id="{EE439442-C867-4B4B-9443-3EE95EF493F1}"/>
                  </a:ext>
                </a:extLst>
              </p:cNvPr>
              <p:cNvSpPr txBox="1">
                <a:spLocks noRot="1" noChangeAspect="1" noMove="1" noResize="1" noEditPoints="1" noAdjustHandles="1" noChangeArrowheads="1" noChangeShapeType="1" noTextEdit="1"/>
              </p:cNvSpPr>
              <p:nvPr/>
            </p:nvSpPr>
            <p:spPr>
              <a:xfrm>
                <a:off x="4580507" y="5293474"/>
                <a:ext cx="727228" cy="369332"/>
              </a:xfrm>
              <a:prstGeom prst="rect">
                <a:avLst/>
              </a:prstGeom>
              <a:blipFill>
                <a:blip r:embed="rId5"/>
                <a:stretch>
                  <a:fillRect r="-3333" b="-13115"/>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0D117758-D081-4B7B-B847-6CBAB1EBDC3E}"/>
                  </a:ext>
                </a:extLst>
              </p:cNvPr>
              <p:cNvSpPr txBox="1"/>
              <p:nvPr/>
            </p:nvSpPr>
            <p:spPr>
              <a:xfrm>
                <a:off x="766112" y="2711099"/>
                <a:ext cx="3823793" cy="2308324"/>
              </a:xfrm>
              <a:prstGeom prst="rect">
                <a:avLst/>
              </a:prstGeom>
              <a:noFill/>
            </p:spPr>
            <p:txBody>
              <a:bodyPr wrap="square" rtlCol="0">
                <a:spAutoFit/>
              </a:bodyPr>
              <a:lstStyle/>
              <a:p>
                <a:pPr marL="285750" indent="-285750">
                  <a:buFont typeface="Arial" panose="020B0604020202020204" pitchFamily="34" charset="0"/>
                  <a:buChar char="•"/>
                </a:pPr>
                <a:r>
                  <a:rPr lang="en-GB" dirty="0"/>
                  <a:t>The algorithm was run 1000 times to get a distribution of results using an </a:t>
                </a:r>
                <a14:m>
                  <m:oMath xmlns:m="http://schemas.openxmlformats.org/officeDocument/2006/math">
                    <m:r>
                      <a:rPr lang="en-GB" b="0" i="1" smtClean="0">
                        <a:latin typeface="Cambria Math" panose="02040503050406030204" pitchFamily="18" charset="0"/>
                      </a:rPr>
                      <m:t>𝜖</m:t>
                    </m:r>
                    <m:r>
                      <a:rPr lang="en-GB" b="0" i="1" smtClean="0">
                        <a:latin typeface="Cambria Math" panose="02040503050406030204" pitchFamily="18" charset="0"/>
                      </a:rPr>
                      <m:t>=0.1</m:t>
                    </m:r>
                  </m:oMath>
                </a14:m>
                <a:endParaRPr lang="en-GB" dirty="0"/>
              </a:p>
              <a:p>
                <a:pPr marL="285750" indent="-285750">
                  <a:buFont typeface="Arial" panose="020B0604020202020204" pitchFamily="34" charset="0"/>
                  <a:buChar char="•"/>
                </a:pPr>
                <a:r>
                  <a:rPr lang="en-GB" dirty="0"/>
                  <a:t>This algorithm has successfully approximated the Gaussian true value of each of the arms</a:t>
                </a:r>
              </a:p>
              <a:p>
                <a:pPr marL="285750" indent="-285750">
                  <a:buFont typeface="Arial" panose="020B0604020202020204" pitchFamily="34" charset="0"/>
                  <a:buChar char="•"/>
                </a:pPr>
                <a:r>
                  <a:rPr lang="en-GB" dirty="0"/>
                  <a:t>This is one of the simplest RL algorithms available.</a:t>
                </a:r>
              </a:p>
            </p:txBody>
          </p:sp>
        </mc:Choice>
        <mc:Fallback xmlns="">
          <p:sp>
            <p:nvSpPr>
              <p:cNvPr id="17" name="TextBox 16">
                <a:extLst>
                  <a:ext uri="{FF2B5EF4-FFF2-40B4-BE49-F238E27FC236}">
                    <a16:creationId xmlns:a16="http://schemas.microsoft.com/office/drawing/2014/main" id="{0D117758-D081-4B7B-B847-6CBAB1EBDC3E}"/>
                  </a:ext>
                </a:extLst>
              </p:cNvPr>
              <p:cNvSpPr txBox="1">
                <a:spLocks noRot="1" noChangeAspect="1" noMove="1" noResize="1" noEditPoints="1" noAdjustHandles="1" noChangeArrowheads="1" noChangeShapeType="1" noTextEdit="1"/>
              </p:cNvSpPr>
              <p:nvPr/>
            </p:nvSpPr>
            <p:spPr>
              <a:xfrm>
                <a:off x="766112" y="2711099"/>
                <a:ext cx="3823793" cy="2308324"/>
              </a:xfrm>
              <a:prstGeom prst="rect">
                <a:avLst/>
              </a:prstGeom>
              <a:blipFill>
                <a:blip r:embed="rId6"/>
                <a:stretch>
                  <a:fillRect l="-1116" t="-1587" r="-957" b="-3439"/>
                </a:stretch>
              </a:blipFill>
            </p:spPr>
            <p:txBody>
              <a:bodyPr/>
              <a:lstStyle/>
              <a:p>
                <a:r>
                  <a:rPr lang="en-GB">
                    <a:noFill/>
                  </a:rPr>
                  <a:t> </a:t>
                </a:r>
              </a:p>
            </p:txBody>
          </p:sp>
        </mc:Fallback>
      </mc:AlternateContent>
    </p:spTree>
    <p:extLst>
      <p:ext uri="{BB962C8B-B14F-4D97-AF65-F5344CB8AC3E}">
        <p14:creationId xmlns:p14="http://schemas.microsoft.com/office/powerpoint/2010/main" val="1716282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4892F2-2FF1-4739-A2B1-5C963F77CDD2}"/>
              </a:ext>
            </a:extLst>
          </p:cNvPr>
          <p:cNvSpPr>
            <a:spLocks noGrp="1"/>
          </p:cNvSpPr>
          <p:nvPr>
            <p:ph idx="1"/>
          </p:nvPr>
        </p:nvSpPr>
        <p:spPr>
          <a:xfrm>
            <a:off x="822960" y="1140903"/>
            <a:ext cx="10433108" cy="4479721"/>
          </a:xfrm>
        </p:spPr>
        <p:txBody>
          <a:bodyPr>
            <a:normAutofit lnSpcReduction="10000"/>
          </a:bodyPr>
          <a:lstStyle/>
          <a:p>
            <a:r>
              <a:rPr lang="en-GB" sz="2000" dirty="0"/>
              <a:t>Breast cancer is a complex disease with mortality rates at approx. 100K per year in the EU alone</a:t>
            </a:r>
            <a:endParaRPr lang="en-GB" sz="2000" baseline="30000" dirty="0"/>
          </a:p>
          <a:p>
            <a:r>
              <a:rPr lang="en-GB" sz="2000" dirty="0"/>
              <a:t>The majority of BC patients (~75-80%</a:t>
            </a:r>
            <a:r>
              <a:rPr lang="en-GB" sz="2000" baseline="30000" dirty="0"/>
              <a:t> </a:t>
            </a:r>
            <a:r>
              <a:rPr lang="en-GB" sz="2000" dirty="0"/>
              <a:t>) are oestrogen receptor positive (ER+) and are treated with endocrine therapies (ET), which essentially block ER related tumour growth</a:t>
            </a:r>
          </a:p>
          <a:p>
            <a:r>
              <a:rPr lang="en-GB" sz="2000" dirty="0"/>
              <a:t>ET works, but ~30% of patients eventually relapse with metastatic breast cancer (MBC)</a:t>
            </a:r>
          </a:p>
          <a:p>
            <a:r>
              <a:rPr lang="en-GB" sz="2000" dirty="0"/>
              <a:t>The mechanisms contributing towards ET resistance broadly include:</a:t>
            </a:r>
          </a:p>
          <a:p>
            <a:pPr lvl="1"/>
            <a:r>
              <a:rPr lang="en-GB" sz="1600" dirty="0"/>
              <a:t>Loss of ER</a:t>
            </a:r>
          </a:p>
          <a:p>
            <a:pPr lvl="1"/>
            <a:r>
              <a:rPr lang="en-GB" sz="1600" dirty="0"/>
              <a:t>Mutations in ER</a:t>
            </a:r>
          </a:p>
          <a:p>
            <a:pPr lvl="1"/>
            <a:r>
              <a:rPr lang="en-GB" sz="1600" dirty="0"/>
              <a:t>Changes in the expression of ER coregulators </a:t>
            </a:r>
          </a:p>
          <a:p>
            <a:r>
              <a:rPr lang="en-GB" sz="2000" dirty="0"/>
              <a:t>Since the mechanisms leading to ET resistance are still not well understood, many BC patients may be receiving </a:t>
            </a:r>
            <a:r>
              <a:rPr lang="en-GB" sz="2000" b="1" dirty="0"/>
              <a:t>inadequate or inappropriate treatment</a:t>
            </a:r>
          </a:p>
          <a:p>
            <a:r>
              <a:rPr lang="en-GB" sz="2000" dirty="0"/>
              <a:t>The MESI-STRAT project is a large EU funded consortium of researchers collectively aimed at understanding ET resistance from a mechanistic perspective. </a:t>
            </a:r>
          </a:p>
          <a:p>
            <a:r>
              <a:rPr lang="en-GB" sz="2000" dirty="0"/>
              <a:t>An emphasis is placed on understanding the complex interactions between metabolism and signalling aspects of the disease</a:t>
            </a:r>
          </a:p>
          <a:p>
            <a:endParaRPr lang="en-GB" sz="2000" dirty="0"/>
          </a:p>
        </p:txBody>
      </p:sp>
      <p:sp>
        <p:nvSpPr>
          <p:cNvPr id="5" name="Rectangle 4">
            <a:extLst>
              <a:ext uri="{FF2B5EF4-FFF2-40B4-BE49-F238E27FC236}">
                <a16:creationId xmlns:a16="http://schemas.microsoft.com/office/drawing/2014/main" id="{FC3DB47A-54C8-4DD8-9239-97E929AE21A8}"/>
              </a:ext>
            </a:extLst>
          </p:cNvPr>
          <p:cNvSpPr/>
          <p:nvPr/>
        </p:nvSpPr>
        <p:spPr>
          <a:xfrm>
            <a:off x="464191" y="5620624"/>
            <a:ext cx="10433108" cy="830997"/>
          </a:xfrm>
          <a:prstGeom prst="rect">
            <a:avLst/>
          </a:prstGeom>
        </p:spPr>
        <p:txBody>
          <a:bodyPr wrap="square">
            <a:spAutoFit/>
          </a:bodyPr>
          <a:lstStyle/>
          <a:p>
            <a:pPr algn="ctr"/>
            <a:r>
              <a:rPr lang="en-GB" sz="2400" b="1" dirty="0"/>
              <a:t>With this better understanding, we aim to stratify BC patients to improve clinical decision making and treatment strategies</a:t>
            </a:r>
          </a:p>
        </p:txBody>
      </p:sp>
      <p:sp>
        <p:nvSpPr>
          <p:cNvPr id="8" name="Title 1">
            <a:extLst>
              <a:ext uri="{FF2B5EF4-FFF2-40B4-BE49-F238E27FC236}">
                <a16:creationId xmlns:a16="http://schemas.microsoft.com/office/drawing/2014/main" id="{08C01F4F-88AF-4C09-952F-043918B0D36D}"/>
              </a:ext>
            </a:extLst>
          </p:cNvPr>
          <p:cNvSpPr txBox="1">
            <a:spLocks/>
          </p:cNvSpPr>
          <p:nvPr/>
        </p:nvSpPr>
        <p:spPr>
          <a:xfrm>
            <a:off x="899160" y="236220"/>
            <a:ext cx="10515600" cy="76104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solidFill>
                  <a:srgbClr val="FF0000"/>
                </a:solidFill>
              </a:rPr>
              <a:t>ME</a:t>
            </a:r>
            <a:r>
              <a:rPr lang="en-GB" sz="2800" dirty="0">
                <a:solidFill>
                  <a:srgbClr val="92D050"/>
                </a:solidFill>
              </a:rPr>
              <a:t>SI</a:t>
            </a:r>
            <a:r>
              <a:rPr lang="en-GB" sz="2800" dirty="0"/>
              <a:t>-</a:t>
            </a:r>
            <a:r>
              <a:rPr lang="en-GB" sz="2800" dirty="0">
                <a:solidFill>
                  <a:srgbClr val="00B0F0"/>
                </a:solidFill>
              </a:rPr>
              <a:t>STRAT</a:t>
            </a:r>
            <a:r>
              <a:rPr lang="en-GB" sz="2800" dirty="0"/>
              <a:t>: </a:t>
            </a:r>
            <a:r>
              <a:rPr lang="en-GB" sz="2800" dirty="0">
                <a:solidFill>
                  <a:srgbClr val="FF0000"/>
                </a:solidFill>
              </a:rPr>
              <a:t>Me</a:t>
            </a:r>
            <a:r>
              <a:rPr lang="en-GB" sz="2800" dirty="0"/>
              <a:t>tabolic </a:t>
            </a:r>
            <a:r>
              <a:rPr lang="en-GB" sz="2800" dirty="0">
                <a:solidFill>
                  <a:srgbClr val="92D050"/>
                </a:solidFill>
              </a:rPr>
              <a:t>Si</a:t>
            </a:r>
            <a:r>
              <a:rPr lang="en-GB" sz="2800" dirty="0"/>
              <a:t>gnalling </a:t>
            </a:r>
            <a:r>
              <a:rPr lang="en-GB" sz="2800" dirty="0">
                <a:solidFill>
                  <a:srgbClr val="00B0F0"/>
                </a:solidFill>
              </a:rPr>
              <a:t>Strat</a:t>
            </a:r>
            <a:r>
              <a:rPr lang="en-GB" sz="2800" dirty="0"/>
              <a:t>ification of Breast Cancer Patients</a:t>
            </a:r>
          </a:p>
        </p:txBody>
      </p:sp>
    </p:spTree>
    <p:extLst>
      <p:ext uri="{BB962C8B-B14F-4D97-AF65-F5344CB8AC3E}">
        <p14:creationId xmlns:p14="http://schemas.microsoft.com/office/powerpoint/2010/main" val="3478042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0E4A7-9892-4E53-8FAA-556DCD184788}"/>
              </a:ext>
            </a:extLst>
          </p:cNvPr>
          <p:cNvSpPr>
            <a:spLocks noGrp="1"/>
          </p:cNvSpPr>
          <p:nvPr>
            <p:ph type="title"/>
          </p:nvPr>
        </p:nvSpPr>
        <p:spPr>
          <a:xfrm>
            <a:off x="869309" y="0"/>
            <a:ext cx="10453382" cy="641554"/>
          </a:xfrm>
        </p:spPr>
        <p:txBody>
          <a:bodyPr>
            <a:noAutofit/>
          </a:bodyPr>
          <a:lstStyle/>
          <a:p>
            <a:r>
              <a:rPr lang="en-GB" sz="2800" dirty="0"/>
              <a:t>The MESI-STRAT project: An integrative systems biology project</a:t>
            </a:r>
          </a:p>
        </p:txBody>
      </p:sp>
      <p:sp>
        <p:nvSpPr>
          <p:cNvPr id="3" name="Content Placeholder 2">
            <a:extLst>
              <a:ext uri="{FF2B5EF4-FFF2-40B4-BE49-F238E27FC236}">
                <a16:creationId xmlns:a16="http://schemas.microsoft.com/office/drawing/2014/main" id="{0910CD05-3BCD-4B48-8D01-E4B1A7E41A61}"/>
              </a:ext>
            </a:extLst>
          </p:cNvPr>
          <p:cNvSpPr>
            <a:spLocks noGrp="1"/>
          </p:cNvSpPr>
          <p:nvPr>
            <p:ph idx="1"/>
          </p:nvPr>
        </p:nvSpPr>
        <p:spPr>
          <a:xfrm>
            <a:off x="514351" y="2924175"/>
            <a:ext cx="11353800" cy="3933825"/>
          </a:xfrm>
        </p:spPr>
        <p:txBody>
          <a:bodyPr>
            <a:normAutofit/>
          </a:bodyPr>
          <a:lstStyle/>
          <a:p>
            <a:r>
              <a:rPr lang="en-GB" dirty="0"/>
              <a:t>The regulatory mechanisms that govern cell signalling, metabolism and the interactions between the two are complex</a:t>
            </a:r>
          </a:p>
          <a:p>
            <a:r>
              <a:rPr lang="en-GB" dirty="0"/>
              <a:t>To help comprehend this complexity, the essential biology is abstracted into mathematical frameworks so that we can simulate biological processes</a:t>
            </a:r>
          </a:p>
          <a:p>
            <a:r>
              <a:rPr lang="en-GB" dirty="0"/>
              <a:t>These models depict our working hypothesis of a biological process and are refined when invalidated, either with our own experiments or by literature findings</a:t>
            </a:r>
          </a:p>
          <a:p>
            <a:r>
              <a:rPr lang="en-GB" dirty="0"/>
              <a:t>Using these models, we predict the dynamics of key network components in order to understand their behaviour in different biological contexts</a:t>
            </a:r>
          </a:p>
          <a:p>
            <a:endParaRPr lang="en-GB" dirty="0"/>
          </a:p>
        </p:txBody>
      </p:sp>
      <p:pic>
        <p:nvPicPr>
          <p:cNvPr id="8" name="Picture 7">
            <a:extLst>
              <a:ext uri="{FF2B5EF4-FFF2-40B4-BE49-F238E27FC236}">
                <a16:creationId xmlns:a16="http://schemas.microsoft.com/office/drawing/2014/main" id="{7EC708F5-0F85-44A4-A7EF-E603BB5222C0}"/>
              </a:ext>
            </a:extLst>
          </p:cNvPr>
          <p:cNvPicPr>
            <a:picLocks noChangeAspect="1"/>
          </p:cNvPicPr>
          <p:nvPr/>
        </p:nvPicPr>
        <p:blipFill>
          <a:blip r:embed="rId2"/>
          <a:stretch>
            <a:fillRect/>
          </a:stretch>
        </p:blipFill>
        <p:spPr>
          <a:xfrm>
            <a:off x="3111661" y="768608"/>
            <a:ext cx="5270340" cy="2028512"/>
          </a:xfrm>
          <a:prstGeom prst="rect">
            <a:avLst/>
          </a:prstGeom>
        </p:spPr>
      </p:pic>
    </p:spTree>
    <p:extLst>
      <p:ext uri="{BB962C8B-B14F-4D97-AF65-F5344CB8AC3E}">
        <p14:creationId xmlns:p14="http://schemas.microsoft.com/office/powerpoint/2010/main" val="2559683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AF62-0640-479E-8AC0-32898C51A9C4}"/>
              </a:ext>
            </a:extLst>
          </p:cNvPr>
          <p:cNvSpPr>
            <a:spLocks noGrp="1"/>
          </p:cNvSpPr>
          <p:nvPr>
            <p:ph type="title"/>
          </p:nvPr>
        </p:nvSpPr>
        <p:spPr>
          <a:xfrm>
            <a:off x="553673" y="96678"/>
            <a:ext cx="10733015" cy="624776"/>
          </a:xfrm>
        </p:spPr>
        <p:txBody>
          <a:bodyPr>
            <a:normAutofit fontScale="90000"/>
          </a:bodyPr>
          <a:lstStyle/>
          <a:p>
            <a:r>
              <a:rPr lang="en-GB" dirty="0"/>
              <a:t>Systems modelling</a:t>
            </a:r>
          </a:p>
        </p:txBody>
      </p:sp>
      <p:sp>
        <p:nvSpPr>
          <p:cNvPr id="3" name="Content Placeholder 2">
            <a:extLst>
              <a:ext uri="{FF2B5EF4-FFF2-40B4-BE49-F238E27FC236}">
                <a16:creationId xmlns:a16="http://schemas.microsoft.com/office/drawing/2014/main" id="{3D90BAF7-76DD-4FDA-A7FF-0AC7473CA1D2}"/>
              </a:ext>
            </a:extLst>
          </p:cNvPr>
          <p:cNvSpPr>
            <a:spLocks noGrp="1"/>
          </p:cNvSpPr>
          <p:nvPr>
            <p:ph idx="1"/>
          </p:nvPr>
        </p:nvSpPr>
        <p:spPr>
          <a:xfrm>
            <a:off x="161925" y="721454"/>
            <a:ext cx="11834332" cy="6291742"/>
          </a:xfrm>
        </p:spPr>
        <p:txBody>
          <a:bodyPr>
            <a:normAutofit fontScale="70000" lnSpcReduction="20000"/>
          </a:bodyPr>
          <a:lstStyle/>
          <a:p>
            <a:r>
              <a:rPr lang="en-GB" dirty="0"/>
              <a:t>The normal process of building an ODE model is sometimes too rigorous and too demanding for the available data</a:t>
            </a:r>
          </a:p>
          <a:p>
            <a:r>
              <a:rPr lang="en-GB" dirty="0"/>
              <a:t>The “normal process”:</a:t>
            </a:r>
          </a:p>
          <a:p>
            <a:pPr lvl="1"/>
            <a:r>
              <a:rPr lang="en-GB" dirty="0"/>
              <a:t>Make sure you are clear about the question you want to answer. No question? There is no point building a model.</a:t>
            </a:r>
          </a:p>
          <a:p>
            <a:pPr lvl="1"/>
            <a:r>
              <a:rPr lang="en-GB" dirty="0"/>
              <a:t>Do some reading and understand the biological mechanisms you want to model. </a:t>
            </a:r>
          </a:p>
          <a:p>
            <a:pPr lvl="2"/>
            <a:r>
              <a:rPr lang="en-GB" dirty="0"/>
              <a:t>This is a focus on the important interactions that drive the biology. </a:t>
            </a:r>
          </a:p>
          <a:p>
            <a:pPr lvl="2"/>
            <a:r>
              <a:rPr lang="en-GB" dirty="0"/>
              <a:t>Ideally you should be in communication with an expert in the field. </a:t>
            </a:r>
          </a:p>
          <a:p>
            <a:pPr lvl="1"/>
            <a:r>
              <a:rPr lang="en-GB" dirty="0"/>
              <a:t>Abstract important features from the biology into a network. </a:t>
            </a:r>
          </a:p>
          <a:p>
            <a:pPr lvl="2"/>
            <a:r>
              <a:rPr lang="en-GB" b="1" dirty="0"/>
              <a:t>The topology of the model is the most important part of the modelling process</a:t>
            </a:r>
            <a:r>
              <a:rPr lang="en-GB" dirty="0"/>
              <a:t>. </a:t>
            </a:r>
          </a:p>
          <a:p>
            <a:pPr lvl="1"/>
            <a:r>
              <a:rPr lang="en-GB" dirty="0"/>
              <a:t>When you believe the model is behaving in accordance with your data and literature, proceed to parameter estimation. </a:t>
            </a:r>
          </a:p>
          <a:p>
            <a:pPr lvl="1"/>
            <a:r>
              <a:rPr lang="en-GB" dirty="0"/>
              <a:t>Build your objective function. Use the residual sum of squares (RSS) objective function to measure the discrepancy between model predictions and experimental data. </a:t>
            </a:r>
          </a:p>
          <a:p>
            <a:pPr lvl="2"/>
            <a:r>
              <a:rPr lang="en-GB" dirty="0"/>
              <a:t>This must sum over all </a:t>
            </a:r>
            <a:r>
              <a:rPr lang="en-GB" b="1" dirty="0"/>
              <a:t>time points </a:t>
            </a:r>
            <a:r>
              <a:rPr lang="en-GB" dirty="0"/>
              <a:t>of all </a:t>
            </a:r>
            <a:r>
              <a:rPr lang="en-GB" b="1" dirty="0"/>
              <a:t>observables </a:t>
            </a:r>
            <a:r>
              <a:rPr lang="en-GB" dirty="0"/>
              <a:t>in all </a:t>
            </a:r>
            <a:r>
              <a:rPr lang="en-GB" b="1" dirty="0"/>
              <a:t>conditions</a:t>
            </a:r>
          </a:p>
          <a:p>
            <a:pPr lvl="2"/>
            <a:r>
              <a:rPr lang="en-GB" dirty="0"/>
              <a:t>Ideally normalised by experimental error, but other normalisation options are also available. </a:t>
            </a:r>
          </a:p>
          <a:p>
            <a:pPr lvl="2"/>
            <a:r>
              <a:rPr lang="en-GB" dirty="0"/>
              <a:t>Could also use the likelihood function in the </a:t>
            </a:r>
            <a:r>
              <a:rPr lang="en-GB" dirty="0" err="1"/>
              <a:t>baysian</a:t>
            </a:r>
            <a:r>
              <a:rPr lang="en-GB" dirty="0"/>
              <a:t> setting (monte </a:t>
            </a:r>
            <a:r>
              <a:rPr lang="en-GB" dirty="0" err="1"/>
              <a:t>carlo</a:t>
            </a:r>
            <a:r>
              <a:rPr lang="en-GB" dirty="0"/>
              <a:t> techniques)</a:t>
            </a:r>
          </a:p>
          <a:p>
            <a:pPr lvl="1"/>
            <a:r>
              <a:rPr lang="en-GB" dirty="0"/>
              <a:t>Use an algorithm to minimize the RSS. You have hill climbers (local) and a bunch of global stochastic algorithms (evolutionary inspired, thermodynamics inspired)</a:t>
            </a:r>
          </a:p>
          <a:p>
            <a:pPr lvl="1"/>
            <a:r>
              <a:rPr lang="en-GB" dirty="0"/>
              <a:t>Optional: validation data as early stopping criteria. </a:t>
            </a:r>
          </a:p>
          <a:p>
            <a:pPr lvl="2"/>
            <a:r>
              <a:rPr lang="en-GB" dirty="0"/>
              <a:t>When you are overfitting your training data, your model looses its ability to generalise – which here is measured by the validation data. </a:t>
            </a:r>
          </a:p>
          <a:p>
            <a:pPr lvl="2"/>
            <a:r>
              <a:rPr lang="en-GB" dirty="0"/>
              <a:t>You stop fitting when your ability to fit the validation data gets to a certain threshold (i.e. larger than 10)</a:t>
            </a:r>
          </a:p>
          <a:p>
            <a:pPr lvl="2"/>
            <a:r>
              <a:rPr lang="en-GB" dirty="0"/>
              <a:t> This is common practice in machine learning but not seen as much in systems biology. </a:t>
            </a:r>
          </a:p>
          <a:p>
            <a:pPr lvl="1"/>
            <a:r>
              <a:rPr lang="en-GB" dirty="0"/>
              <a:t>If your model does not fit the data (most of the time it doesn’t), you need to revise the previous steps:</a:t>
            </a:r>
          </a:p>
          <a:p>
            <a:pPr lvl="2"/>
            <a:r>
              <a:rPr lang="en-GB" dirty="0"/>
              <a:t>Algorithm, algorithm settings, model topology, mapping of variables, weighting function </a:t>
            </a:r>
          </a:p>
          <a:p>
            <a:pPr lvl="1"/>
            <a:r>
              <a:rPr lang="en-GB" dirty="0"/>
              <a:t>You should probably do an identifiability analysis at this point</a:t>
            </a:r>
          </a:p>
          <a:p>
            <a:pPr lvl="1"/>
            <a:r>
              <a:rPr lang="en-GB" dirty="0"/>
              <a:t>… and a sensitivity analysis for good measure</a:t>
            </a:r>
          </a:p>
          <a:p>
            <a:pPr lvl="1"/>
            <a:endParaRPr lang="en-GB" dirty="0"/>
          </a:p>
          <a:p>
            <a:pPr lvl="1"/>
            <a:endParaRPr lang="en-GB" dirty="0"/>
          </a:p>
          <a:p>
            <a:pPr lvl="1"/>
            <a:endParaRPr lang="en-GB" dirty="0"/>
          </a:p>
        </p:txBody>
      </p:sp>
    </p:spTree>
    <p:extLst>
      <p:ext uri="{BB962C8B-B14F-4D97-AF65-F5344CB8AC3E}">
        <p14:creationId xmlns:p14="http://schemas.microsoft.com/office/powerpoint/2010/main" val="3163764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0C619-2457-45D7-94AE-9652AC768C0C}"/>
              </a:ext>
            </a:extLst>
          </p:cNvPr>
          <p:cNvSpPr>
            <a:spLocks noGrp="1"/>
          </p:cNvSpPr>
          <p:nvPr>
            <p:ph type="title"/>
          </p:nvPr>
        </p:nvSpPr>
        <p:spPr>
          <a:xfrm>
            <a:off x="723900" y="-92075"/>
            <a:ext cx="10744200" cy="587375"/>
          </a:xfrm>
        </p:spPr>
        <p:txBody>
          <a:bodyPr>
            <a:noAutofit/>
          </a:bodyPr>
          <a:lstStyle/>
          <a:p>
            <a:pPr algn="ctr"/>
            <a:r>
              <a:rPr lang="en-GB" sz="2800" dirty="0"/>
              <a:t>Qualitative Model Fitting: A focus on qualitative model behaviour</a:t>
            </a:r>
          </a:p>
        </p:txBody>
      </p:sp>
      <p:sp>
        <p:nvSpPr>
          <p:cNvPr id="3" name="Content Placeholder 2">
            <a:extLst>
              <a:ext uri="{FF2B5EF4-FFF2-40B4-BE49-F238E27FC236}">
                <a16:creationId xmlns:a16="http://schemas.microsoft.com/office/drawing/2014/main" id="{37A3D632-9816-4F05-8F2C-CF30FA849260}"/>
              </a:ext>
            </a:extLst>
          </p:cNvPr>
          <p:cNvSpPr>
            <a:spLocks noGrp="1"/>
          </p:cNvSpPr>
          <p:nvPr>
            <p:ph idx="1"/>
          </p:nvPr>
        </p:nvSpPr>
        <p:spPr>
          <a:xfrm>
            <a:off x="209550" y="495300"/>
            <a:ext cx="11896726" cy="6400799"/>
          </a:xfrm>
        </p:spPr>
        <p:txBody>
          <a:bodyPr>
            <a:normAutofit fontScale="92500" lnSpcReduction="20000"/>
          </a:bodyPr>
          <a:lstStyle/>
          <a:p>
            <a:r>
              <a:rPr lang="en-GB" sz="2400" dirty="0"/>
              <a:t>However, by focusing on model behaviour, rather than on finding the parameters, we can omit the mathematical rigour of optimization and identifiability analysis in favour of ensuring the behaves well in accordance with data and literature (i.e. the model is well validated)</a:t>
            </a:r>
          </a:p>
          <a:p>
            <a:r>
              <a:rPr lang="en-GB" sz="2400" dirty="0"/>
              <a:t>This is the focus of a software package I’m currently developing (called </a:t>
            </a:r>
            <a:r>
              <a:rPr lang="en-GB" sz="2400" dirty="0" err="1"/>
              <a:t>QualitativeModelFitting</a:t>
            </a:r>
            <a:r>
              <a:rPr lang="en-GB" sz="2400" dirty="0"/>
              <a:t> (</a:t>
            </a:r>
            <a:r>
              <a:rPr lang="en-GB" sz="2400" dirty="0" err="1"/>
              <a:t>qmf</a:t>
            </a:r>
            <a:r>
              <a:rPr lang="en-GB" sz="2400" dirty="0"/>
              <a:t>))</a:t>
            </a:r>
          </a:p>
          <a:p>
            <a:r>
              <a:rPr lang="en-GB" sz="2400" dirty="0" err="1"/>
              <a:t>Qmf</a:t>
            </a:r>
            <a:r>
              <a:rPr lang="en-GB" sz="2400" dirty="0"/>
              <a:t> is essentially a unit testing framework for validation of ODE models in systems biology. </a:t>
            </a:r>
          </a:p>
          <a:p>
            <a:r>
              <a:rPr lang="en-GB" sz="2400" dirty="0"/>
              <a:t>Qualitative observations (i.e. from data or literature) are encoded the syntax of a (yet unnamed) language I invented</a:t>
            </a:r>
          </a:p>
          <a:p>
            <a:r>
              <a:rPr lang="en-GB" sz="2400" dirty="0"/>
              <a:t>The language is interpreted by a pure Python </a:t>
            </a:r>
            <a:r>
              <a:rPr lang="en-GB" sz="2400" dirty="0" err="1"/>
              <a:t>lexer</a:t>
            </a:r>
            <a:r>
              <a:rPr lang="en-GB" sz="2400" dirty="0"/>
              <a:t> and parser called LARK. </a:t>
            </a:r>
          </a:p>
          <a:p>
            <a:pPr lvl="1"/>
            <a:r>
              <a:rPr lang="en-GB" sz="2000" dirty="0" err="1"/>
              <a:t>TestCase</a:t>
            </a:r>
            <a:r>
              <a:rPr lang="en-GB" sz="2000" dirty="0"/>
              <a:t> classes and methods are dynamically generated at run time to test the observation</a:t>
            </a:r>
          </a:p>
          <a:p>
            <a:r>
              <a:rPr lang="en-GB" sz="2400" dirty="0"/>
              <a:t>Hence, an arbitrary number of qualitative observations can be validated simultaneously and highlight important discrepancies with literature findings. </a:t>
            </a:r>
          </a:p>
          <a:p>
            <a:r>
              <a:rPr lang="en-GB" sz="2400" dirty="0"/>
              <a:t>I have a prototype of the code base that requires expanding</a:t>
            </a:r>
          </a:p>
          <a:p>
            <a:r>
              <a:rPr lang="en-GB" sz="2400" dirty="0"/>
              <a:t>The package will have two font ends:</a:t>
            </a:r>
          </a:p>
          <a:p>
            <a:pPr marL="800100" lvl="1" indent="-342900">
              <a:buFont typeface="+mj-lt"/>
              <a:buAutoNum type="arabicPeriod"/>
            </a:pPr>
            <a:r>
              <a:rPr lang="en-GB" sz="1800" dirty="0"/>
              <a:t>A manual interface for testing observations and manually tweaking the model (currently implemented)</a:t>
            </a:r>
          </a:p>
          <a:p>
            <a:pPr marL="800100" lvl="1" indent="-342900">
              <a:buFont typeface="+mj-lt"/>
              <a:buAutoNum type="arabicPeriod"/>
            </a:pPr>
            <a:r>
              <a:rPr lang="en-GB" sz="1800" dirty="0"/>
              <a:t>An automatic interface that locates ensembles of parameter sets that are consistent with the observations (not yet implemented)</a:t>
            </a:r>
          </a:p>
          <a:p>
            <a:pPr lvl="2"/>
            <a:r>
              <a:rPr lang="en-GB" sz="1900" dirty="0"/>
              <a:t>Involves designing an objective function that will be</a:t>
            </a:r>
          </a:p>
          <a:p>
            <a:pPr marL="1714500" lvl="3" indent="-342900">
              <a:buFont typeface="+mj-lt"/>
              <a:buAutoNum type="arabicPeriod"/>
            </a:pPr>
            <a:r>
              <a:rPr lang="en-GB" sz="1700" dirty="0"/>
              <a:t>Minimized using standard optimization algorithms (such as hill climbers or evolutionary strategies) </a:t>
            </a:r>
          </a:p>
          <a:p>
            <a:pPr marL="1714500" lvl="3" indent="-342900">
              <a:buFont typeface="+mj-lt"/>
              <a:buAutoNum type="arabicPeriod"/>
            </a:pPr>
            <a:r>
              <a:rPr lang="en-GB" sz="1700" dirty="0"/>
              <a:t>Maximized by a reinforcement learning algorithm (Deep Q-learning based)</a:t>
            </a:r>
          </a:p>
          <a:p>
            <a:pPr marL="800100" lvl="1" indent="-342900">
              <a:buFont typeface="+mj-lt"/>
              <a:buAutoNum type="arabicPeriod"/>
            </a:pPr>
            <a:r>
              <a:rPr lang="en-GB" sz="2300" dirty="0"/>
              <a:t>Also have the potential for a dual objective function, incorporating both qualitative and quantitative methods. </a:t>
            </a:r>
          </a:p>
        </p:txBody>
      </p:sp>
    </p:spTree>
    <p:extLst>
      <p:ext uri="{BB962C8B-B14F-4D97-AF65-F5344CB8AC3E}">
        <p14:creationId xmlns:p14="http://schemas.microsoft.com/office/powerpoint/2010/main" val="695197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attachments.office.net/owa/Ciaran.Welsh@newcastle.ac.uk/service.svc/s/GetAttachmentThumbnail?id=AAMkADAxZTk3NTQzLThiMjctNDM4Mi1hZDQ0LWRjZGNjMTI2MmFiYQBGAAAAAAByp2DriPQGTqFR9ZE7iI5qBwAgI6Bue8RTT7DATqHAqJ1FAAAAAAEMAAAgI6Bue8RTT7DATqHAqJ1FAAC%2F2JPNAAABEgAQAAfEfKH8OA1Ln1alxH1AN18%3D&amp;thumbnailType=2&amp;owa=outlook.office.com&amp;scriptVer=2019080502.13&amp;X-OWA-CANARY=VSrrJ26XlE-3131n67BPR-CG6U01JtcYriaX1cJSyQw3d3OcqLsUtrvgTjLwZWBUe-OXeeBIiZY.&amp;token=eyJhbGciOiJSUzI1NiIsImtpZCI6IjA2MDBGOUY2NzQ2MjA3MzdFNzM0MDRFMjg3QzQ1QTgxOENCN0NFQjgiLCJ4NXQiOiJCZ0Q1OW5SaUJ6Zm5OQVRpaDhSYWdZeTN6cmciLCJ0eXAiOiJKV1QifQ.eyJvcmlnaW4iOiJodHRwczovL291dGxvb2sub2ZmaWNlLmNvbSIsImluX2NvcnAiOiJ0cnVlIiwidmVyIjoiRXhjaGFuZ2UuQ2FsbGJhY2suVjEiLCJhcHBjdHhzZW5kZXIiOiJPd2FEb3dubG9hZEA5YzUwMTJjOS1iNjE2LTQ0YzItYTkxNy02NjgxNGZiZTNlODciLCJhcHBjdHgiOiJ7XCJtc2V4Y2hwcm90XCI6XCJvd2FcIixcInByaW1hcnlzaWRcIjpcIlMtMS01LTIxLTE1NDY4MzQ0OTEtNDE2NzE1ODI4NS0zMDc1MjI4NDE5LTE3NjUwODk5XCIsXCJwdWlkXCI6XCIxMTUzOTA2NjYxMzcwOTY1MTUwXCIsXCJvaWRcIjpcIjQyOWY4ODYxLWE5YzgtNDk2OC1iOTYxLTAyYmFmMzlmMTcxNFwiLFwic2NvcGVcIjpcIk93YURvd25sb2FkXCJ9IiwibmJmIjoxNTY2MzkxMjYyLCJleHAiOjE1NjYzOTE4NjIsImlzcyI6IjAwMDAwMDAyLTAwMDAtMGZmMS1jZTAwLTAwMDAwMDAwMDAwMEA5YzUwMTJjOS1iNjE2LTQ0YzItYTkxNy02NjgxNGZiZTNlODciLCJhdWQiOiIwMDAwMDAwMi0wMDAwLTBmZjEtY2UwMC0wMDAwMDAwMDAwMDAvYXR0YWNobWVudHMub2ZmaWNlLm5ldEA5YzUwMTJjOS1iNjE2LTQ0YzItYTkxNy02NjgxNGZiZTNlODcifQ.PBE5nwpCGvdHhNYVq_TfVGzAVxg6VaZe5CLcmoI1xqSalr9Z6Fc3tDE9BniMi8_XrrVUXKaXCOGUToEPT-KFz2XXqy6BIIycMlV353TbvrJ4lP9itYf5xY_0FfFU8xS_hazJsFFbXLFw9Zxbmc9gFb_7mRz4GXpIGLMpcIMyzzZxmM1dWNmmC8RyezaDNzxoNmVt7m3cLrlXZ8QZuHmBGhiQDTDvSSTVh68-CLQRrgTQKXRPdLOdf6uC4Zjjze7gE9OQ6SdQ9ldEWyQ0p8CsxJXLj2rm9oVjEwu3vijZybY3f-Ma6q_iOlTtRBaLyeI6isLSIljgs9GjPAapqyBbxA&amp;animation=tru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2090" y="2220933"/>
            <a:ext cx="4223622" cy="333000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85712" y="2220933"/>
            <a:ext cx="5257794" cy="3269582"/>
          </a:xfrm>
          <a:prstGeom prst="rect">
            <a:avLst/>
          </a:prstGeom>
        </p:spPr>
      </p:pic>
      <p:pic>
        <p:nvPicPr>
          <p:cNvPr id="9" name="Picture 8"/>
          <p:cNvPicPr>
            <a:picLocks noChangeAspect="1"/>
          </p:cNvPicPr>
          <p:nvPr/>
        </p:nvPicPr>
        <p:blipFill>
          <a:blip r:embed="rId4"/>
          <a:stretch>
            <a:fillRect/>
          </a:stretch>
        </p:blipFill>
        <p:spPr>
          <a:xfrm>
            <a:off x="353090" y="1121134"/>
            <a:ext cx="2109000" cy="5380962"/>
          </a:xfrm>
          <a:prstGeom prst="rect">
            <a:avLst/>
          </a:prstGeom>
        </p:spPr>
      </p:pic>
      <p:sp>
        <p:nvSpPr>
          <p:cNvPr id="10" name="Title 1">
            <a:extLst>
              <a:ext uri="{FF2B5EF4-FFF2-40B4-BE49-F238E27FC236}">
                <a16:creationId xmlns:a16="http://schemas.microsoft.com/office/drawing/2014/main" id="{576C2CB5-9A87-445F-AB96-ADA56BFA4A31}"/>
              </a:ext>
            </a:extLst>
          </p:cNvPr>
          <p:cNvSpPr txBox="1">
            <a:spLocks/>
          </p:cNvSpPr>
          <p:nvPr/>
        </p:nvSpPr>
        <p:spPr>
          <a:xfrm>
            <a:off x="508883" y="246219"/>
            <a:ext cx="11092069" cy="8192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dirty="0"/>
              <a:t>A toy model</a:t>
            </a:r>
          </a:p>
        </p:txBody>
      </p:sp>
    </p:spTree>
    <p:extLst>
      <p:ext uri="{BB962C8B-B14F-4D97-AF65-F5344CB8AC3E}">
        <p14:creationId xmlns:p14="http://schemas.microsoft.com/office/powerpoint/2010/main" val="1703799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FC5214C-B302-4D31-9FCA-252E6EB4AF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2458" y="511171"/>
            <a:ext cx="8584289" cy="56679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2150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FC5214C-B302-4D31-9FCA-252E6EB4AF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89" t="20282" b="14188"/>
          <a:stretch/>
        </p:blipFill>
        <p:spPr bwMode="auto">
          <a:xfrm>
            <a:off x="387928" y="577136"/>
            <a:ext cx="5163127" cy="234632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A2211B43-ED83-46F5-8D67-57CEF36667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4825" y="577136"/>
            <a:ext cx="5249262" cy="234632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342D5DE9-7D6E-4A1B-BD9E-639A9DE4221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33770" y="3429000"/>
            <a:ext cx="5257794" cy="3269582"/>
          </a:xfrm>
          <a:prstGeom prst="rect">
            <a:avLst/>
          </a:prstGeom>
        </p:spPr>
      </p:pic>
      <p:pic>
        <p:nvPicPr>
          <p:cNvPr id="5" name="Picture 3" descr="https://attachments.office.net/owa/Ciaran.Welsh@newcastle.ac.uk/service.svc/s/GetAttachmentThumbnail?id=AAMkADAxZTk3NTQzLThiMjctNDM4Mi1hZDQ0LWRjZGNjMTI2MmFiYQBGAAAAAAByp2DriPQGTqFR9ZE7iI5qBwAgI6Bue8RTT7DATqHAqJ1FAAAAAAEMAAAgI6Bue8RTT7DATqHAqJ1FAAC%2F2JPNAAABEgAQAAfEfKH8OA1Ln1alxH1AN18%3D&amp;thumbnailType=2&amp;owa=outlook.office.com&amp;scriptVer=2019080502.13&amp;X-OWA-CANARY=VSrrJ26XlE-3131n67BPR-CG6U01JtcYriaX1cJSyQw3d3OcqLsUtrvgTjLwZWBUe-OXeeBIiZY.&amp;token=eyJhbGciOiJSUzI1NiIsImtpZCI6IjA2MDBGOUY2NzQ2MjA3MzdFNzM0MDRFMjg3QzQ1QTgxOENCN0NFQjgiLCJ4NXQiOiJCZ0Q1OW5SaUJ6Zm5OQVRpaDhSYWdZeTN6cmciLCJ0eXAiOiJKV1QifQ.eyJvcmlnaW4iOiJodHRwczovL291dGxvb2sub2ZmaWNlLmNvbSIsImluX2NvcnAiOiJ0cnVlIiwidmVyIjoiRXhjaGFuZ2UuQ2FsbGJhY2suVjEiLCJhcHBjdHhzZW5kZXIiOiJPd2FEb3dubG9hZEA5YzUwMTJjOS1iNjE2LTQ0YzItYTkxNy02NjgxNGZiZTNlODciLCJhcHBjdHgiOiJ7XCJtc2V4Y2hwcm90XCI6XCJvd2FcIixcInByaW1hcnlzaWRcIjpcIlMtMS01LTIxLTE1NDY4MzQ0OTEtNDE2NzE1ODI4NS0zMDc1MjI4NDE5LTE3NjUwODk5XCIsXCJwdWlkXCI6XCIxMTUzOTA2NjYxMzcwOTY1MTUwXCIsXCJvaWRcIjpcIjQyOWY4ODYxLWE5YzgtNDk2OC1iOTYxLTAyYmFmMzlmMTcxNFwiLFwic2NvcGVcIjpcIk93YURvd25sb2FkXCJ9IiwibmJmIjoxNTY2MzkxMjYyLCJleHAiOjE1NjYzOTE4NjIsImlzcyI6IjAwMDAwMDAyLTAwMDAtMGZmMS1jZTAwLTAwMDAwMDAwMDAwMEA5YzUwMTJjOS1iNjE2LTQ0YzItYTkxNy02NjgxNGZiZTNlODciLCJhdWQiOiIwMDAwMDAwMi0wMDAwLTBmZjEtY2UwMC0wMDAwMDAwMDAwMDAvYXR0YWNobWVudHMub2ZmaWNlLm5ldEA5YzUwMTJjOS1iNjE2LTQ0YzItYTkxNy02NjgxNGZiZTNlODcifQ.PBE5nwpCGvdHhNYVq_TfVGzAVxg6VaZe5CLcmoI1xqSalr9Z6Fc3tDE9BniMi8_XrrVUXKaXCOGUToEPT-KFz2XXqy6BIIycMlV353TbvrJ4lP9itYf5xY_0FfFU8xS_hazJsFFbXLFw9Zxbmc9gFb_7mRz4GXpIGLMpcIMyzzZxmM1dWNmmC8RyezaDNzxoNmVt7m3cLrlXZ8QZuHmBGhiQDTDvSSTVh68-CLQRrgTQKXRPdLOdf6uC4Zjjze7gE9OQ6SdQ9ldEWyQ0p8CsxJXLj2rm9oVjEwu3vijZybY3f-Ma6q_iOlTtRBaLyeI6isLSIljgs9GjPAapqyBbxA&amp;animation=true">
            <a:extLst>
              <a:ext uri="{FF2B5EF4-FFF2-40B4-BE49-F238E27FC236}">
                <a16:creationId xmlns:a16="http://schemas.microsoft.com/office/drawing/2014/main" id="{47667CFC-E477-4909-A445-880B2D4421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436" y="3368579"/>
            <a:ext cx="4223622" cy="333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32922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606</TotalTime>
  <Words>2815</Words>
  <Application>Microsoft Office PowerPoint</Application>
  <PresentationFormat>Widescreen</PresentationFormat>
  <Paragraphs>214</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Cambria Math</vt:lpstr>
      <vt:lpstr>Office Theme</vt:lpstr>
      <vt:lpstr>Modelling methods in the MESI-STRAT project</vt:lpstr>
      <vt:lpstr>Overview</vt:lpstr>
      <vt:lpstr>PowerPoint Presentation</vt:lpstr>
      <vt:lpstr>The MESI-STRAT project: An integrative systems biology project</vt:lpstr>
      <vt:lpstr>Systems modelling</vt:lpstr>
      <vt:lpstr>Qualitative Model Fitting: A focus on qualitative model behaviour</vt:lpstr>
      <vt:lpstr>PowerPoint Presentation</vt:lpstr>
      <vt:lpstr>PowerPoint Presentation</vt:lpstr>
      <vt:lpstr>PowerPoint Presentation</vt:lpstr>
      <vt:lpstr>Future directions</vt:lpstr>
      <vt:lpstr>The transfer model</vt:lpstr>
      <vt:lpstr>PowerPoint Presentation</vt:lpstr>
      <vt:lpstr>Random Initial Concentrations</vt:lpstr>
      <vt:lpstr>Random Initial Concentrations</vt:lpstr>
      <vt:lpstr>Random Initial Concentrations (n=10, between 0.1 and 10)</vt:lpstr>
      <vt:lpstr>Random Initial Concentrations: Normalisation</vt:lpstr>
      <vt:lpstr>Time series clustering</vt:lpstr>
      <vt:lpstr>Multi-variate time series clustering</vt:lpstr>
      <vt:lpstr>Feature selection for unsupervised learning</vt:lpstr>
      <vt:lpstr>Randomization as a first take  (precursor to a reinforcement learning algorithm) </vt:lpstr>
      <vt:lpstr>Without normalisation </vt:lpstr>
      <vt:lpstr>With normalisation (by subtracting the t=0 from everything)</vt:lpstr>
      <vt:lpstr>Problems</vt:lpstr>
      <vt:lpstr>K-armed bandits  (example from Sutton and Barto)</vt:lpstr>
      <vt:lpstr>K-armed bandits  (example from Sutton and Barto)</vt:lpstr>
      <vt:lpstr>K-armed bandits  (example from Sutton and Barto)</vt:lpstr>
      <vt:lpstr>K-armed bandits  (example from Sutton and Barto)</vt:lpstr>
      <vt:lpstr>K-armed bandits  (example from Sutton and Barto)</vt:lpstr>
      <vt:lpstr>K-armed bandits  (example from Sutton and Barto)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Ciaran Welsh (PGR)</dc:creator>
  <cp:lastModifiedBy>Ciaran Welsh (PGR)</cp:lastModifiedBy>
  <cp:revision>63</cp:revision>
  <dcterms:created xsi:type="dcterms:W3CDTF">2019-11-01T08:32:03Z</dcterms:created>
  <dcterms:modified xsi:type="dcterms:W3CDTF">2019-11-01T18:41:27Z</dcterms:modified>
</cp:coreProperties>
</file>

<file path=docProps/thumbnail.jpeg>
</file>